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y="5143500" cx="9144000"/>
  <p:notesSz cx="6858000" cy="9144000"/>
  <p:embeddedFontLst>
    <p:embeddedFont>
      <p:font typeface="Roboto"/>
      <p:regular r:id="rId67"/>
      <p:bold r:id="rId68"/>
      <p:italic r:id="rId69"/>
      <p:boldItalic r:id="rId70"/>
    </p:embeddedFont>
    <p:embeddedFont>
      <p:font typeface="Work Sans Medium"/>
      <p:regular r:id="rId71"/>
      <p:bold r:id="rId72"/>
      <p:italic r:id="rId73"/>
      <p:boldItalic r:id="rId74"/>
    </p:embeddedFont>
    <p:embeddedFont>
      <p:font typeface="Work Sans"/>
      <p:regular r:id="rId75"/>
      <p:bold r:id="rId76"/>
      <p:italic r:id="rId77"/>
      <p:boldItalic r:id="rId78"/>
    </p:embeddedFont>
    <p:embeddedFont>
      <p:font typeface="Familjen Grotesk"/>
      <p:regular r:id="rId79"/>
      <p:bold r:id="rId80"/>
      <p:italic r:id="rId81"/>
      <p:boldItalic r:id="rId82"/>
    </p:embeddedFont>
    <p:embeddedFont>
      <p:font typeface="Merriweather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00D897-58F0-4A9E-A81D-FF724E078C93}">
  <a:tblStyle styleId="{EA00D897-58F0-4A9E-A81D-FF724E078C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Merriweather-bold.fntdata"/><Relationship Id="rId83" Type="http://schemas.openxmlformats.org/officeDocument/2006/relationships/font" Target="fonts/Merriweather-regular.fntdata"/><Relationship Id="rId42" Type="http://schemas.openxmlformats.org/officeDocument/2006/relationships/slide" Target="slides/slide36.xml"/><Relationship Id="rId86" Type="http://schemas.openxmlformats.org/officeDocument/2006/relationships/font" Target="fonts/Merriweather-boldItalic.fntdata"/><Relationship Id="rId41" Type="http://schemas.openxmlformats.org/officeDocument/2006/relationships/slide" Target="slides/slide35.xml"/><Relationship Id="rId85" Type="http://schemas.openxmlformats.org/officeDocument/2006/relationships/font" Target="fonts/Merriweather-italic.fnt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FamiljenGrotesk-bold.fntdata"/><Relationship Id="rId82" Type="http://schemas.openxmlformats.org/officeDocument/2006/relationships/font" Target="fonts/FamiljenGrotesk-boldItalic.fntdata"/><Relationship Id="rId81" Type="http://schemas.openxmlformats.org/officeDocument/2006/relationships/font" Target="fonts/FamiljenGrotesk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WorkSansMedium-italic.fntdata"/><Relationship Id="rId72" Type="http://schemas.openxmlformats.org/officeDocument/2006/relationships/font" Target="fonts/WorkSansMedium-bold.fntdata"/><Relationship Id="rId31" Type="http://schemas.openxmlformats.org/officeDocument/2006/relationships/slide" Target="slides/slide25.xml"/><Relationship Id="rId75" Type="http://schemas.openxmlformats.org/officeDocument/2006/relationships/font" Target="fonts/WorkSans-regular.fntdata"/><Relationship Id="rId30" Type="http://schemas.openxmlformats.org/officeDocument/2006/relationships/slide" Target="slides/slide24.xml"/><Relationship Id="rId74" Type="http://schemas.openxmlformats.org/officeDocument/2006/relationships/font" Target="fonts/WorkSansMedium-boldItalic.fntdata"/><Relationship Id="rId33" Type="http://schemas.openxmlformats.org/officeDocument/2006/relationships/slide" Target="slides/slide27.xml"/><Relationship Id="rId77" Type="http://schemas.openxmlformats.org/officeDocument/2006/relationships/font" Target="fonts/WorkSans-italic.fntdata"/><Relationship Id="rId32" Type="http://schemas.openxmlformats.org/officeDocument/2006/relationships/slide" Target="slides/slide26.xml"/><Relationship Id="rId76" Type="http://schemas.openxmlformats.org/officeDocument/2006/relationships/font" Target="fonts/WorkSans-bold.fntdata"/><Relationship Id="rId35" Type="http://schemas.openxmlformats.org/officeDocument/2006/relationships/slide" Target="slides/slide29.xml"/><Relationship Id="rId79" Type="http://schemas.openxmlformats.org/officeDocument/2006/relationships/font" Target="fonts/FamiljenGrotesk-regular.fntdata"/><Relationship Id="rId34" Type="http://schemas.openxmlformats.org/officeDocument/2006/relationships/slide" Target="slides/slide28.xml"/><Relationship Id="rId78" Type="http://schemas.openxmlformats.org/officeDocument/2006/relationships/font" Target="fonts/WorkSans-boldItalic.fntdata"/><Relationship Id="rId71" Type="http://schemas.openxmlformats.org/officeDocument/2006/relationships/font" Target="fonts/WorkSansMedium-regular.fntdata"/><Relationship Id="rId70" Type="http://schemas.openxmlformats.org/officeDocument/2006/relationships/font" Target="fonts/Roboto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Roboto-bold.fntdata"/><Relationship Id="rId23" Type="http://schemas.openxmlformats.org/officeDocument/2006/relationships/slide" Target="slides/slide17.xml"/><Relationship Id="rId67" Type="http://schemas.openxmlformats.org/officeDocument/2006/relationships/font" Target="fonts/Roboto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1c49c8a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31c49c8a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1c49c8adb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1c49c8adb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31c49c8adb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31c49c8adb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1c49c8adb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1c49c8adb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31c49c8adb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31c49c8adb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94ef31f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394ef31f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more protein met in hay vs pasture?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necessities are good quality hay (high enough in DE and protein), some trace minerals, Vit E, Vit A and salt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244714fe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244714fe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3244714fe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3244714fe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3244714fe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3244714fe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31c49c8ad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31c49c8ad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205450e9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3205450e9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1c49c8ad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31c49c8a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32839605a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32839605a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32839605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32839605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3c259c34b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3c259c34b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3c259c34b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3c259c34b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3c259c34b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3c259c34b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3c259c34b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3c259c34b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c259c34b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3c259c34b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3c259c34b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3c259c34b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3c259c34b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3c259c34b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3c259c34b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3c259c34b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1c49c8ad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1c49c8ad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32839605aa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32839605aa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32839605a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32839605a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394ef31f8f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394ef31f8f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32839605a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32839605a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32839605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32839605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32839605a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32839605a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32839605a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32839605a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32839605a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32839605a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394ef31f8f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394ef31f8f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32839605a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32839605a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1c49c8adb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31c49c8ad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32839605a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32839605a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more protein met in hay vs pasture?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necessities are good quality hay (high enough in DE and protein), some trace minerals, Vit E, Vit A and salt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32839605aa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32839605aa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32839605a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32839605a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32839605aa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32839605aa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3c259c34b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33c259c34b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32839605a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32839605a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3c259c34b7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33c259c34b7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3c259c34b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3c259c34b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394ef31f8f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394ef31f8f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31c49c8adb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31c49c8adb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31c49c8adb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31c49c8adb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32839605aa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32839605aa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32839605aa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32839605a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32839605aa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32839605aa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32839605aa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32839605a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32839605aa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32839605aa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32839605aa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32839605a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32839605aa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32839605aa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3c259c34b7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3c259c34b7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3c259c34b7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3c259c34b7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3c259c34b7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3c259c34b7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1c49c8adb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31c49c8adb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31c49c8ad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31c49c8ad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1c49c8adb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1c49c8adb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31c49c8adb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31c49c8adb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31c49c8adb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31c49c8adb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2" name="Google Shape;132;p23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9" name="Google Shape;139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4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45" name="Google Shape;145;p2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Equine Nutrition and Basic Supplementation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7" name="Google Shape;147;p25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5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52" name="Google Shape;152;p2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26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26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6" name="Google Shape;156;p26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26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" name="Google Shape;161;p26"/>
          <p:cNvCxnSpPr>
            <a:stCxn id="162" idx="6"/>
            <a:endCxn id="163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6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6"/>
          <p:cNvCxnSpPr>
            <a:stCxn id="167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6"/>
          <p:cNvCxnSpPr>
            <a:endCxn id="169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6"/>
          <p:cNvCxnSpPr>
            <a:stCxn id="156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6"/>
          <p:cNvSpPr txBox="1"/>
          <p:nvPr>
            <p:ph idx="7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2" name="Google Shape;172;p26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9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4" name="Google Shape;174;p26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4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6" name="Google Shape;176;p26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6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8" name="Google Shape;178;p2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0" name="Google Shape;180;p2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7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7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7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7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7" name="Google Shape;187;p27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9" name="Google Shape;189;p27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7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91" name="Google Shape;191;p27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94" name="Google Shape;194;p2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2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2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Equine Nutrition and Basic Supplementation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03" name="Google Shape;20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1356825" y="688350"/>
            <a:ext cx="3766800" cy="3766800"/>
          </a:xfrm>
          <a:prstGeom prst="ellipse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4247675" y="688350"/>
            <a:ext cx="3766800" cy="37668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9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29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12" name="Google Shape;212;p3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0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16" name="Google Shape;216;p30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0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Equine Nutrition and Basic Supplementation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20" name="Google Shape;22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1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1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1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1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29" name="Google Shape;229;p31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3" name="Google Shape;233;p32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36" name="Google Shape;236;p32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2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9" name="Google Shape;23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3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243" name="Google Shape;243;p33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4" name="Google Shape;244;p33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p3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3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3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3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3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3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3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54" name="Google Shape;254;p34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p34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257" name="Google Shape;257;p34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34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9" name="Google Shape;259;p34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0" name="Google Shape;260;p34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34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p34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p34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4" name="Google Shape;264;p34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5" name="Google Shape;265;p34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4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7" name="Google Shape;267;p3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9" name="Google Shape;269;p35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1" name="Google Shape;271;p3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35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  <p:sp>
        <p:nvSpPr>
          <p:cNvPr id="273" name="Google Shape;273;p35"/>
          <p:cNvSpPr txBox="1"/>
          <p:nvPr/>
        </p:nvSpPr>
        <p:spPr>
          <a:xfrm>
            <a:off x="234386" y="399350"/>
            <a:ext cx="350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“</a:t>
            </a:r>
            <a:endParaRPr sz="4800">
              <a:solidFill>
                <a:schemeClr val="lt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sp>
        <p:nvSpPr>
          <p:cNvPr id="274" name="Google Shape;274;p3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Equine Nutrition and Basic Supplementation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76" name="Google Shape;276;p3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-4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36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6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3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p36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Equine Nutrition and Basic Supplementation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84" name="Google Shape;284;p3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37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8" name="Google Shape;288;p37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90" name="Google Shape;290;p37"/>
          <p:cNvSpPr/>
          <p:nvPr>
            <p:ph idx="4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37"/>
          <p:cNvSpPr/>
          <p:nvPr>
            <p:ph idx="5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93" name="Google Shape;293;p3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8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38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3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0" name="Google Shape;300;p38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5818E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Relationship Id="rId4" Type="http://schemas.openxmlformats.org/officeDocument/2006/relationships/image" Target="../media/image49.png"/><Relationship Id="rId5" Type="http://schemas.openxmlformats.org/officeDocument/2006/relationships/image" Target="../media/image41.png"/><Relationship Id="rId6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png"/><Relationship Id="rId4" Type="http://schemas.openxmlformats.org/officeDocument/2006/relationships/image" Target="../media/image7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76.png"/><Relationship Id="rId6" Type="http://schemas.openxmlformats.org/officeDocument/2006/relationships/image" Target="../media/image7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png"/><Relationship Id="rId4" Type="http://schemas.openxmlformats.org/officeDocument/2006/relationships/image" Target="../media/image78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5.png"/><Relationship Id="rId4" Type="http://schemas.openxmlformats.org/officeDocument/2006/relationships/image" Target="../media/image81.png"/><Relationship Id="rId5" Type="http://schemas.openxmlformats.org/officeDocument/2006/relationships/image" Target="../media/image74.png"/><Relationship Id="rId6" Type="http://schemas.openxmlformats.org/officeDocument/2006/relationships/image" Target="../media/image8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Relationship Id="rId4" Type="http://schemas.openxmlformats.org/officeDocument/2006/relationships/image" Target="../media/image79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6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5" Type="http://schemas.openxmlformats.org/officeDocument/2006/relationships/image" Target="../media/image80.png"/><Relationship Id="rId6" Type="http://schemas.openxmlformats.org/officeDocument/2006/relationships/image" Target="../media/image7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76.png"/><Relationship Id="rId6" Type="http://schemas.openxmlformats.org/officeDocument/2006/relationships/image" Target="../media/image7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png"/><Relationship Id="rId4" Type="http://schemas.openxmlformats.org/officeDocument/2006/relationships/image" Target="../media/image78.png"/><Relationship Id="rId5" Type="http://schemas.openxmlformats.org/officeDocument/2006/relationships/image" Target="../media/image73.png"/><Relationship Id="rId6" Type="http://schemas.openxmlformats.org/officeDocument/2006/relationships/image" Target="../media/image8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4568675" y="102275"/>
            <a:ext cx="4522800" cy="41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Equine Nutrition</a:t>
            </a:r>
            <a:endParaRPr sz="57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and</a:t>
            </a:r>
            <a:endParaRPr sz="4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Basic </a:t>
            </a:r>
            <a:r>
              <a:rPr lang="en" sz="4000"/>
              <a:t>Supplementation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306" name="Google Shape;306;p39"/>
          <p:cNvSpPr txBox="1"/>
          <p:nvPr>
            <p:ph idx="3" type="subTitle"/>
          </p:nvPr>
        </p:nvSpPr>
        <p:spPr>
          <a:xfrm>
            <a:off x="5601150" y="3288700"/>
            <a:ext cx="27096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Dr Danica Olenick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DVM, BSc(Ag) Animal Nutrition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4963" y="4035125"/>
            <a:ext cx="2966475" cy="11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5" y="88850"/>
            <a:ext cx="4522850" cy="3791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225" y="2815575"/>
            <a:ext cx="4069425" cy="22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8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Hindgut: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Fermentation Organs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p4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97" name="Google Shape;397;p48"/>
          <p:cNvSpPr txBox="1"/>
          <p:nvPr>
            <p:ph idx="3" type="body"/>
          </p:nvPr>
        </p:nvSpPr>
        <p:spPr>
          <a:xfrm>
            <a:off x="118775" y="1651025"/>
            <a:ext cx="4395900" cy="26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Large Colon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3-3.5m long, 75L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Same functions as Caecum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Water Absorption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Small Colon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3-3.5m long, 20L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Water Absorption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Segmentation</a:t>
            </a:r>
            <a:endParaRPr/>
          </a:p>
        </p:txBody>
      </p:sp>
      <p:pic>
        <p:nvPicPr>
          <p:cNvPr id="398" name="Google Shape;398;p48"/>
          <p:cNvPicPr preferRelativeResize="0"/>
          <p:nvPr/>
        </p:nvPicPr>
        <p:blipFill rotWithShape="1">
          <a:blip r:embed="rId4">
            <a:alphaModFix/>
          </a:blip>
          <a:srcRect b="8642" l="0" r="0" t="0"/>
          <a:stretch/>
        </p:blipFill>
        <p:spPr>
          <a:xfrm>
            <a:off x="4676223" y="45475"/>
            <a:ext cx="4069427" cy="27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9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Hindgut: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Fermentation Organs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4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405" name="Google Shape;405;p49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Microbiology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Each mL caecal fluid contains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10-50 bil bacteria, 1 mil protozoa, yeast and fungi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~400 species of microbes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Complex interactive web of organisms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Changes to populations, affect other populations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Waste products of some are food for others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275" y="152400"/>
            <a:ext cx="4322327" cy="4612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50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3" name="Google Shape;41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975" y="519113"/>
            <a:ext cx="2857500" cy="41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1"/>
          <p:cNvSpPr txBox="1"/>
          <p:nvPr>
            <p:ph type="title"/>
          </p:nvPr>
        </p:nvSpPr>
        <p:spPr>
          <a:xfrm>
            <a:off x="38003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/>
              <a:t>Nutritional </a:t>
            </a:r>
            <a:r>
              <a:rPr lang="en" sz="5700"/>
              <a:t>Requirements</a:t>
            </a:r>
            <a:endParaRPr sz="5700"/>
          </a:p>
        </p:txBody>
      </p:sp>
      <p:sp>
        <p:nvSpPr>
          <p:cNvPr id="420" name="Google Shape;420;p5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1" name="Google Shape;421;p51"/>
          <p:cNvGrpSpPr/>
          <p:nvPr/>
        </p:nvGrpSpPr>
        <p:grpSpPr>
          <a:xfrm>
            <a:off x="1131600" y="4035650"/>
            <a:ext cx="1834900" cy="834800"/>
            <a:chOff x="1083025" y="2306625"/>
            <a:chExt cx="1834900" cy="834800"/>
          </a:xfrm>
        </p:grpSpPr>
        <p:sp>
          <p:nvSpPr>
            <p:cNvPr id="422" name="Google Shape;422;p5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Physiology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3" name="Google Shape;423;p5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424" name="Google Shape;424;p5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" name="Google Shape;425;p51"/>
          <p:cNvGrpSpPr/>
          <p:nvPr/>
        </p:nvGrpSpPr>
        <p:grpSpPr>
          <a:xfrm>
            <a:off x="2882774" y="4035650"/>
            <a:ext cx="1834900" cy="834800"/>
            <a:chOff x="1083025" y="2306625"/>
            <a:chExt cx="1834900" cy="834800"/>
          </a:xfrm>
        </p:grpSpPr>
        <p:sp>
          <p:nvSpPr>
            <p:cNvPr id="426" name="Google Shape;426;p5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Nu</a:t>
              </a: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tritional Reqs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7" name="Google Shape;427;p5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428" name="Google Shape;428;p5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51"/>
          <p:cNvGrpSpPr/>
          <p:nvPr/>
        </p:nvGrpSpPr>
        <p:grpSpPr>
          <a:xfrm>
            <a:off x="4634644" y="4035639"/>
            <a:ext cx="1834900" cy="834800"/>
            <a:chOff x="1083025" y="2306625"/>
            <a:chExt cx="1834900" cy="834800"/>
          </a:xfrm>
        </p:grpSpPr>
        <p:sp>
          <p:nvSpPr>
            <p:cNvPr id="430" name="Google Shape;430;p5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Hay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1" name="Google Shape;431;p5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432" name="Google Shape;432;p5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" name="Google Shape;433;p51"/>
          <p:cNvGrpSpPr/>
          <p:nvPr/>
        </p:nvGrpSpPr>
        <p:grpSpPr>
          <a:xfrm>
            <a:off x="6372333" y="4035653"/>
            <a:ext cx="1834900" cy="834800"/>
            <a:chOff x="1083025" y="2306625"/>
            <a:chExt cx="1834900" cy="834800"/>
          </a:xfrm>
        </p:grpSpPr>
        <p:sp>
          <p:nvSpPr>
            <p:cNvPr id="434" name="Google Shape;434;p5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Supplements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5" name="Google Shape;435;p5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436" name="Google Shape;436;p5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7" name="Google Shape;4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25" y="768282"/>
            <a:ext cx="3507624" cy="2487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2"/>
          <p:cNvSpPr txBox="1"/>
          <p:nvPr>
            <p:ph idx="2" type="subTitle"/>
          </p:nvPr>
        </p:nvSpPr>
        <p:spPr>
          <a:xfrm>
            <a:off x="889675" y="861450"/>
            <a:ext cx="8014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Nutrient Requirements met by Hay vs Pasture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2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52" title="Points scored"/>
          <p:cNvPicPr preferRelativeResize="0"/>
          <p:nvPr/>
        </p:nvPicPr>
        <p:blipFill rotWithShape="1">
          <a:blip r:embed="rId3">
            <a:alphaModFix/>
          </a:blip>
          <a:srcRect b="0" l="0" r="0" t="11402"/>
          <a:stretch/>
        </p:blipFill>
        <p:spPr>
          <a:xfrm>
            <a:off x="1656675" y="1626825"/>
            <a:ext cx="5327625" cy="2918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Simple </a:t>
            </a:r>
            <a:r>
              <a:rPr lang="en"/>
              <a:t>sugars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Non Structural CHO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Structural CHO (Fiber)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VFAs by-products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Crude Protein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Fats</a:t>
            </a:r>
            <a:endParaRPr/>
          </a:p>
        </p:txBody>
      </p:sp>
      <p:sp>
        <p:nvSpPr>
          <p:cNvPr id="450" name="Google Shape;450;p53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Components of DE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51" name="Google Shape;451;p53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Digestible Energy DE </a:t>
            </a:r>
            <a:endParaRPr sz="3000"/>
          </a:p>
        </p:txBody>
      </p:sp>
      <p:sp>
        <p:nvSpPr>
          <p:cNvPr id="452" name="Google Shape;452;p5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53"/>
          <p:cNvSpPr txBox="1"/>
          <p:nvPr/>
        </p:nvSpPr>
        <p:spPr>
          <a:xfrm>
            <a:off x="585900" y="1437625"/>
            <a:ext cx="357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The amount of energy in the diet that is absorbed by the horse. </a:t>
            </a:r>
            <a:endParaRPr sz="1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DE requirements are calculated based on the horse’s energy required for maintenance + energy expended during exercise.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4" name="Google Shape;454;p53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447" y="2878379"/>
            <a:ext cx="2957101" cy="2217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4"/>
          <p:cNvSpPr txBox="1"/>
          <p:nvPr>
            <p:ph idx="1" type="body"/>
          </p:nvPr>
        </p:nvSpPr>
        <p:spPr>
          <a:xfrm>
            <a:off x="378800" y="1528500"/>
            <a:ext cx="4649100" cy="32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Digested and absorbed in SI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Glucose end product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Source of quick onset energy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Important for our competitive horses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Triggers Insulin release from pancreas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Excess should be avoided in our EMS horses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Excess is fermented in caecum/colon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Feeding Requirements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&lt;13% Non-EMS &amp; senior horses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&lt;15% Growing and high-performance horses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&lt;11% EMS horses</a:t>
            </a:r>
            <a:endParaRPr/>
          </a:p>
        </p:txBody>
      </p:sp>
      <p:sp>
        <p:nvSpPr>
          <p:cNvPr id="461" name="Google Shape;461;p54"/>
          <p:cNvSpPr txBox="1"/>
          <p:nvPr>
            <p:ph idx="3" type="subTitle"/>
          </p:nvPr>
        </p:nvSpPr>
        <p:spPr>
          <a:xfrm>
            <a:off x="5229252" y="1354052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Sources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62" name="Google Shape;462;p54"/>
          <p:cNvSpPr txBox="1"/>
          <p:nvPr>
            <p:ph type="title"/>
          </p:nvPr>
        </p:nvSpPr>
        <p:spPr>
          <a:xfrm>
            <a:off x="113201" y="446859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Non-Structural CHO &amp; Simple Sugars </a:t>
            </a:r>
            <a:endParaRPr sz="3200"/>
          </a:p>
        </p:txBody>
      </p:sp>
      <p:sp>
        <p:nvSpPr>
          <p:cNvPr id="463" name="Google Shape;463;p5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4" name="Google Shape;464;p54"/>
          <p:cNvSpPr txBox="1"/>
          <p:nvPr/>
        </p:nvSpPr>
        <p:spPr>
          <a:xfrm>
            <a:off x="5545500" y="1762775"/>
            <a:ext cx="361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Hay, pasture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Grains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Pellets and binding agents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Treats, apples, carrots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65" name="Google Shape;4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500" y="2961875"/>
            <a:ext cx="2705634" cy="20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"/>
          <p:cNvSpPr txBox="1"/>
          <p:nvPr>
            <p:ph idx="1" type="body"/>
          </p:nvPr>
        </p:nvSpPr>
        <p:spPr>
          <a:xfrm>
            <a:off x="511494" y="1341400"/>
            <a:ext cx="4569900" cy="3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 digested or absorbed in SI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Fermented in Caecum/Colon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Rate depends on type of fiber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Starch and fructans rapidly ferment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Hemicellulose and pectins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Cellulose and pectins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Lignins, silica and some cellulose not fermented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VFA end products of fermentation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</a:t>
            </a:r>
            <a:r>
              <a:rPr lang="en"/>
              <a:t>atios vary with plant cell structure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VFA converted to energy or glucose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Source of slow release energy</a:t>
            </a:r>
            <a:endParaRPr/>
          </a:p>
        </p:txBody>
      </p:sp>
      <p:sp>
        <p:nvSpPr>
          <p:cNvPr id="471" name="Google Shape;471;p55"/>
          <p:cNvSpPr txBox="1"/>
          <p:nvPr>
            <p:ph type="title"/>
          </p:nvPr>
        </p:nvSpPr>
        <p:spPr>
          <a:xfrm>
            <a:off x="166650" y="594406"/>
            <a:ext cx="4991100" cy="7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Structural CHO &amp; Fiber </a:t>
            </a:r>
            <a:endParaRPr sz="3200"/>
          </a:p>
        </p:txBody>
      </p:sp>
      <p:sp>
        <p:nvSpPr>
          <p:cNvPr id="472" name="Google Shape;472;p5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3" name="Google Shape;473;p55"/>
          <p:cNvSpPr txBox="1"/>
          <p:nvPr/>
        </p:nvSpPr>
        <p:spPr>
          <a:xfrm>
            <a:off x="5229250" y="1999400"/>
            <a:ext cx="3618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Hay, pasture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Grain hulls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Beet pulp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Soy hulls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4" name="Google Shape;474;p55"/>
          <p:cNvSpPr txBox="1"/>
          <p:nvPr>
            <p:ph idx="3" type="subTitle"/>
          </p:nvPr>
        </p:nvSpPr>
        <p:spPr>
          <a:xfrm>
            <a:off x="5157752" y="1501602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Sources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475" name="Google Shape;4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755" y="3291299"/>
            <a:ext cx="2512727" cy="16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 txBox="1"/>
          <p:nvPr>
            <p:ph idx="1" type="body"/>
          </p:nvPr>
        </p:nvSpPr>
        <p:spPr>
          <a:xfrm>
            <a:off x="436625" y="1574700"/>
            <a:ext cx="4569900" cy="31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Digested and absorbed in SI only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Excess CP is fermented in Caecum/Colon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Composed of 22 amino acids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Poor quality/imbalanced amino acids are metabolized and excreted thru kidneys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Analysis can be misleading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Feeding excess should be avoided in horses with kidney disease and seniors*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Seniors have increased need for CP but also may have kidney function loss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6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COMPANY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6"/>
          <p:cNvSpPr txBox="1"/>
          <p:nvPr>
            <p:ph type="title"/>
          </p:nvPr>
        </p:nvSpPr>
        <p:spPr>
          <a:xfrm>
            <a:off x="113200" y="455381"/>
            <a:ext cx="5043000" cy="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Crude </a:t>
            </a:r>
            <a:r>
              <a:rPr lang="en" sz="3600"/>
              <a:t>Protein (CP)</a:t>
            </a:r>
            <a:endParaRPr sz="3600"/>
          </a:p>
        </p:txBody>
      </p:sp>
      <p:sp>
        <p:nvSpPr>
          <p:cNvPr id="483" name="Google Shape;483;p5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4" name="Google Shape;484;p56"/>
          <p:cNvSpPr txBox="1"/>
          <p:nvPr>
            <p:ph idx="3" type="subTitle"/>
          </p:nvPr>
        </p:nvSpPr>
        <p:spPr>
          <a:xfrm>
            <a:off x="5229252" y="1461252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Sources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85" name="Google Shape;485;p56"/>
          <p:cNvSpPr txBox="1"/>
          <p:nvPr/>
        </p:nvSpPr>
        <p:spPr>
          <a:xfrm>
            <a:off x="5563800" y="1825200"/>
            <a:ext cx="361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Hay, pasture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‘Meals’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86" name="Google Shape;4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157" y="2690100"/>
            <a:ext cx="1872220" cy="22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7"/>
          <p:cNvSpPr txBox="1"/>
          <p:nvPr>
            <p:ph idx="1" type="body"/>
          </p:nvPr>
        </p:nvSpPr>
        <p:spPr>
          <a:xfrm>
            <a:off x="4735375" y="1202375"/>
            <a:ext cx="4179900" cy="3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Non-essential vs Essential Amino Acids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12 of 22 AAs are synthesized by horse (Non EAA)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 others need to be in feed (EAA)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Essential vs Limiting AAs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EAA are bountiful in feed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deficient EAA are called ‘Limiting EAAs’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Quality protein source is one that includes limiting EAAs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Lysine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Methionine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Threonine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Quality vs Quantity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Barrel Analogy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7"/>
          <p:cNvSpPr txBox="1"/>
          <p:nvPr>
            <p:ph idx="3" type="subTitle"/>
          </p:nvPr>
        </p:nvSpPr>
        <p:spPr>
          <a:xfrm>
            <a:off x="5128027" y="645614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>
                <a:latin typeface="Work Sans Medium"/>
                <a:ea typeface="Work Sans Medium"/>
                <a:cs typeface="Work Sans Medium"/>
                <a:sym typeface="Work Sans Medium"/>
              </a:rPr>
              <a:t>Amino Acids</a:t>
            </a:r>
            <a:endParaRPr sz="2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93" name="Google Shape;493;p57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4" name="Google Shape;49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7880"/>
            <a:ext cx="4090450" cy="265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/>
          <p:nvPr>
            <p:ph type="title"/>
          </p:nvPr>
        </p:nvSpPr>
        <p:spPr>
          <a:xfrm>
            <a:off x="118775" y="390950"/>
            <a:ext cx="9025200" cy="22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Topics 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Equine Physiology				-  	</a:t>
            </a:r>
            <a:r>
              <a:rPr lang="en" sz="2400"/>
              <a:t>Hay Analysis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Nutritional Requirements 	-  	</a:t>
            </a:r>
            <a:r>
              <a:rPr lang="en" sz="2400"/>
              <a:t>Supplementation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p4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Equine Nutrition and Basic Supplementation</a:t>
            </a:r>
            <a:endParaRPr/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738" y="2944875"/>
            <a:ext cx="4324525" cy="180574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8"/>
          <p:cNvSpPr txBox="1"/>
          <p:nvPr>
            <p:ph idx="1" type="body"/>
          </p:nvPr>
        </p:nvSpPr>
        <p:spPr>
          <a:xfrm>
            <a:off x="178125" y="1523375"/>
            <a:ext cx="4828500" cy="3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specific requirements for fat in horses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Typical diet of pasture, hay and concentrate is generally low in fat (2-4% of DE)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bile duct to store bile salts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Horses can tolerate more fat if introduced slowly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Liver needs time to adjust to additional bile salt production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Fats should be avoided in horses with liver disease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8"/>
          <p:cNvSpPr txBox="1"/>
          <p:nvPr>
            <p:ph idx="3" type="subTitle"/>
          </p:nvPr>
        </p:nvSpPr>
        <p:spPr>
          <a:xfrm>
            <a:off x="5470202" y="12023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Sources</a:t>
            </a:r>
            <a:endParaRPr sz="2000"/>
          </a:p>
        </p:txBody>
      </p:sp>
      <p:sp>
        <p:nvSpPr>
          <p:cNvPr id="501" name="Google Shape;501;p5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8"/>
          <p:cNvSpPr txBox="1"/>
          <p:nvPr>
            <p:ph type="title"/>
          </p:nvPr>
        </p:nvSpPr>
        <p:spPr>
          <a:xfrm>
            <a:off x="113200" y="455380"/>
            <a:ext cx="4991100" cy="7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Fats</a:t>
            </a:r>
            <a:endParaRPr sz="3600"/>
          </a:p>
        </p:txBody>
      </p:sp>
      <p:sp>
        <p:nvSpPr>
          <p:cNvPr id="503" name="Google Shape;503;p58"/>
          <p:cNvSpPr txBox="1"/>
          <p:nvPr/>
        </p:nvSpPr>
        <p:spPr>
          <a:xfrm>
            <a:off x="5648225" y="1725900"/>
            <a:ext cx="351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04" name="Google Shape;504;p58"/>
          <p:cNvSpPr txBox="1"/>
          <p:nvPr/>
        </p:nvSpPr>
        <p:spPr>
          <a:xfrm>
            <a:off x="5872775" y="1618975"/>
            <a:ext cx="329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Oils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Ground seeds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05" name="Google Shape;5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712" y="2679024"/>
            <a:ext cx="2982976" cy="22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9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Macrominerals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12" name="Google Shape;5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25550"/>
            <a:ext cx="9144000" cy="14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9"/>
          <p:cNvSpPr txBox="1"/>
          <p:nvPr/>
        </p:nvSpPr>
        <p:spPr>
          <a:xfrm>
            <a:off x="451250" y="962375"/>
            <a:ext cx="8073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 &amp; P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Ratio is important :  ~1.5-2:1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for bone development, muscle function and growth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Increased need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in young (2x), late pregnancy (2x) and lactation (3x)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Seniors require more P and less Ca (kidney disease)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Deficiencies can lead to nerve and muscle dysfunction, orthopedic issues, lameness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0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Macrominerals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20" name="Google Shape;52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25550"/>
            <a:ext cx="9144000" cy="14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0"/>
          <p:cNvSpPr txBox="1"/>
          <p:nvPr/>
        </p:nvSpPr>
        <p:spPr>
          <a:xfrm>
            <a:off x="438875" y="783075"/>
            <a:ext cx="6040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Na &amp; Cl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~ 50gm per day *varies with work and sweating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Can lose &gt; 30gm (2 Tbsp) salt in 1-2 hrs heavy work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Mod exercise (2x), heavy exercise (4x)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electrolytes, maintain fluid balance, acid/base balance, nerve and muscle function, and support digestion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Deficiencies can lead to fatigue, tying up, muscle spasms, anhydrosis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22" name="Google Shape;52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574" y="0"/>
            <a:ext cx="2794425" cy="18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5152" y="1866325"/>
            <a:ext cx="2788849" cy="18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61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Macrominerals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30" name="Google Shape;53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25550"/>
            <a:ext cx="9144000" cy="14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1"/>
          <p:cNvSpPr txBox="1"/>
          <p:nvPr/>
        </p:nvSpPr>
        <p:spPr>
          <a:xfrm>
            <a:off x="451250" y="962375"/>
            <a:ext cx="6069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K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 forage rations do not req supplementation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Exception: acute large losses (endurance)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K greater (1.5-1.8x) to replace loss in milk, sweat and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urine due to kidney failure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electrolyte, maintains fluid balance, nerve and muscle function, and cell function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Deficiencies can lead to fatigue, weakness, muscle tremors, anorexia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32" name="Google Shape;53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5149" y="0"/>
            <a:ext cx="2788851" cy="185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5152" y="1866325"/>
            <a:ext cx="2788849" cy="18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62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Macrominerals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40" name="Google Shape;54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25550"/>
            <a:ext cx="9144000" cy="14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2"/>
          <p:cNvSpPr txBox="1"/>
          <p:nvPr/>
        </p:nvSpPr>
        <p:spPr>
          <a:xfrm>
            <a:off x="439900" y="873425"/>
            <a:ext cx="8426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 forage rations usually meet Req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Mg greater for exercising (2x) due to loss in sweat and lactating (3x) due to loss in milk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for muscle and nerve function, energy metabolism, insulin sensitivity and bone formation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Deficiencies are rare but low Mg can cause excitation, GI issues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Usually adequate if CP Req met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 containing aa (methionine) and vitamins (biotin)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essential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for hoof growth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Deficiency may contribute to poor hoof quality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63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Trace M</a:t>
            </a: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48" name="Google Shape;548;p63"/>
          <p:cNvSpPr txBox="1"/>
          <p:nvPr/>
        </p:nvSpPr>
        <p:spPr>
          <a:xfrm>
            <a:off x="451250" y="1159150"/>
            <a:ext cx="59454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in B12 synthesis, RBC formation, metabolism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Incorporated into Vit B12 in Caecum/Colon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Cu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Low levels found in our pastures, soils, water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antioxidant, hoof and coat quality 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~100-200 mg/day, more for performance, pregnancy, lactation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Cu deficiency may cause OCDs in young, aortic rupture in adults, anemia and pigmentation loss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Zn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Low levels found in our pastures, soils, water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antioxidant, hoof and coat quality 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~400-800 mg/day, more for performance, lactation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Deficiency can cause poor growth rates, hair loss, skin lesions, white line disease, hoof cracks and inappetance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49" name="Google Shape;54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650" y="223475"/>
            <a:ext cx="2730924" cy="213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4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Trace Minerals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6" name="Google Shape;556;p64"/>
          <p:cNvSpPr txBox="1"/>
          <p:nvPr/>
        </p:nvSpPr>
        <p:spPr>
          <a:xfrm>
            <a:off x="473925" y="1023075"/>
            <a:ext cx="59916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Iodized salts in feeds and blocks fulfill requirements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35 mg/kg feed or 40 mg/kg pregnant mares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Excess can cause goiter in mares and foals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Fe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 levels found in our pastures, soils, water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Reg 40 mg/kg feed, 50mg/kg for pregnant/lactating mares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Low levels found in our pastures, soils, water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a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ntioxidant, muscle function and immune function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~ 1-3 mg/day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Deficiency can cause white muscle dz, tying up, retained placenta, fertility issues, heart failure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57" name="Google Shape;5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650" y="223475"/>
            <a:ext cx="2730924" cy="213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65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Vitamins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4" name="Google Shape;564;p65"/>
          <p:cNvSpPr txBox="1"/>
          <p:nvPr/>
        </p:nvSpPr>
        <p:spPr>
          <a:xfrm>
            <a:off x="473925" y="1023075"/>
            <a:ext cx="51984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A &amp; 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Requirements easily met in fresh green pasture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Horses grazing for 3-4 mths/year store enough Vit A or E for another 3-6 months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Rapid d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egradation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in hay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A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30 IU/kg BW (15,000 IU/500kg horse)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Increased needs for pregnant/lactating mares (2x)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Converted from beta-carotene in green forage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for immune function, vision, reproduction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Deficiency can cause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impaired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growth, infertility, eye disease, susceptibility to infection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65" name="Google Shape;5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946" y="480925"/>
            <a:ext cx="3277524" cy="21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475" y="2756848"/>
            <a:ext cx="3277527" cy="218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66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Vitamins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73" name="Google Shape;573;p66"/>
          <p:cNvSpPr txBox="1"/>
          <p:nvPr/>
        </p:nvSpPr>
        <p:spPr>
          <a:xfrm>
            <a:off x="473925" y="1023075"/>
            <a:ext cx="53925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1-5 IU/kg BW (500-2500 IU/500kg horse)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Increased need for sport, lesson, endurance horses (2x)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antioxidant, inflammation modulator, nerve and muscle function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Deficiencies can cause Equine Motor Neuron Disease, Equine Degenerative Myeloencephalopathy, muscle tremors, weakness, abnormal sweating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Enhances absorption of Se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74" name="Google Shape;57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946" y="480925"/>
            <a:ext cx="3277524" cy="21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475" y="2756848"/>
            <a:ext cx="3277527" cy="218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7"/>
          <p:cNvSpPr txBox="1"/>
          <p:nvPr/>
        </p:nvSpPr>
        <p:spPr>
          <a:xfrm>
            <a:off x="126525" y="223475"/>
            <a:ext cx="38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Vitamins</a:t>
            </a:r>
            <a:endParaRPr sz="36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2" name="Google Shape;582;p67"/>
          <p:cNvSpPr txBox="1"/>
          <p:nvPr/>
        </p:nvSpPr>
        <p:spPr>
          <a:xfrm>
            <a:off x="473925" y="1023075"/>
            <a:ext cx="56025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D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Horses exposed to &gt; 4 hrs sunlight per day or consume sun-cured hay do not have dietary requirement for Vit D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500 IU/kg feed adults or 1000 IU/kg feed young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Important for bone, muscle and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immune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function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K and B Vitamins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Synthesized in adequate amounts in the digestive tract, caecum and colon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 Vitamins important for energy generation, nervous system function and RBC formation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K important for blood clotting, bone health, immune function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Biotin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 15-25 mg/day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Improves hoof growth and quality, skin and coat health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83" name="Google Shape;5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471" y="2571751"/>
            <a:ext cx="3031726" cy="20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475" y="498950"/>
            <a:ext cx="3031726" cy="202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Equine Physiology</a:t>
            </a:r>
            <a:endParaRPr/>
          </a:p>
        </p:txBody>
      </p:sp>
      <p:sp>
        <p:nvSpPr>
          <p:cNvPr id="323" name="Google Shape;323;p4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0875"/>
            <a:ext cx="3920124" cy="2772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1"/>
          <p:cNvGrpSpPr/>
          <p:nvPr/>
        </p:nvGrpSpPr>
        <p:grpSpPr>
          <a:xfrm>
            <a:off x="1131600" y="4035650"/>
            <a:ext cx="1834900" cy="834800"/>
            <a:chOff x="1083025" y="2306625"/>
            <a:chExt cx="1834900" cy="834800"/>
          </a:xfrm>
        </p:grpSpPr>
        <p:sp>
          <p:nvSpPr>
            <p:cNvPr id="326" name="Google Shape;326;p4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Physiology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" name="Google Shape;327;p4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D5C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28" name="Google Shape;328;p4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41"/>
          <p:cNvGrpSpPr/>
          <p:nvPr/>
        </p:nvGrpSpPr>
        <p:grpSpPr>
          <a:xfrm>
            <a:off x="2882774" y="4035650"/>
            <a:ext cx="1834900" cy="834800"/>
            <a:chOff x="1083025" y="2306625"/>
            <a:chExt cx="1834900" cy="834800"/>
          </a:xfrm>
        </p:grpSpPr>
        <p:sp>
          <p:nvSpPr>
            <p:cNvPr id="330" name="Google Shape;330;p4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Nutritional Reqs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1" name="Google Shape;331;p4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32" name="Google Shape;332;p4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" name="Google Shape;333;p41"/>
          <p:cNvGrpSpPr/>
          <p:nvPr/>
        </p:nvGrpSpPr>
        <p:grpSpPr>
          <a:xfrm>
            <a:off x="4634644" y="4035639"/>
            <a:ext cx="1834900" cy="834800"/>
            <a:chOff x="1083025" y="2306625"/>
            <a:chExt cx="1834900" cy="834800"/>
          </a:xfrm>
        </p:grpSpPr>
        <p:sp>
          <p:nvSpPr>
            <p:cNvPr id="334" name="Google Shape;334;p4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Hay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7" name="Google Shape;337;p41"/>
          <p:cNvGrpSpPr/>
          <p:nvPr/>
        </p:nvGrpSpPr>
        <p:grpSpPr>
          <a:xfrm>
            <a:off x="6372333" y="4035653"/>
            <a:ext cx="1834900" cy="834800"/>
            <a:chOff x="1083025" y="2306625"/>
            <a:chExt cx="1834900" cy="834800"/>
          </a:xfrm>
        </p:grpSpPr>
        <p:sp>
          <p:nvSpPr>
            <p:cNvPr id="338" name="Google Shape;338;p41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Supplements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68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325" y="807200"/>
            <a:ext cx="3673799" cy="367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9"/>
          <p:cNvSpPr txBox="1"/>
          <p:nvPr>
            <p:ph type="title"/>
          </p:nvPr>
        </p:nvSpPr>
        <p:spPr>
          <a:xfrm>
            <a:off x="4354325" y="686475"/>
            <a:ext cx="4561200" cy="27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Hay: How to choose </a:t>
            </a:r>
            <a:endParaRPr sz="5800"/>
          </a:p>
        </p:txBody>
      </p:sp>
      <p:sp>
        <p:nvSpPr>
          <p:cNvPr id="597" name="Google Shape;597;p6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98" name="Google Shape;598;p69"/>
          <p:cNvGrpSpPr/>
          <p:nvPr/>
        </p:nvGrpSpPr>
        <p:grpSpPr>
          <a:xfrm>
            <a:off x="1131600" y="4035650"/>
            <a:ext cx="1834900" cy="834800"/>
            <a:chOff x="1083025" y="2306625"/>
            <a:chExt cx="1834900" cy="834800"/>
          </a:xfrm>
        </p:grpSpPr>
        <p:sp>
          <p:nvSpPr>
            <p:cNvPr id="599" name="Google Shape;599;p69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Physiology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0" name="Google Shape;600;p69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01" name="Google Shape;601;p69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2" name="Google Shape;602;p69"/>
          <p:cNvGrpSpPr/>
          <p:nvPr/>
        </p:nvGrpSpPr>
        <p:grpSpPr>
          <a:xfrm>
            <a:off x="2882774" y="4035650"/>
            <a:ext cx="1834900" cy="834800"/>
            <a:chOff x="1083025" y="2306625"/>
            <a:chExt cx="1834900" cy="834800"/>
          </a:xfrm>
        </p:grpSpPr>
        <p:sp>
          <p:nvSpPr>
            <p:cNvPr id="603" name="Google Shape;603;p69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Nutritional Reqs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4" name="Google Shape;604;p69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05" name="Google Shape;605;p69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6" name="Google Shape;606;p69"/>
          <p:cNvGrpSpPr/>
          <p:nvPr/>
        </p:nvGrpSpPr>
        <p:grpSpPr>
          <a:xfrm>
            <a:off x="4634644" y="4035639"/>
            <a:ext cx="1834900" cy="834800"/>
            <a:chOff x="1083025" y="2306625"/>
            <a:chExt cx="1834900" cy="834800"/>
          </a:xfrm>
        </p:grpSpPr>
        <p:sp>
          <p:nvSpPr>
            <p:cNvPr id="607" name="Google Shape;607;p69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Hay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8" name="Google Shape;608;p69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09" name="Google Shape;609;p69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69"/>
          <p:cNvGrpSpPr/>
          <p:nvPr/>
        </p:nvGrpSpPr>
        <p:grpSpPr>
          <a:xfrm>
            <a:off x="6372333" y="4035653"/>
            <a:ext cx="1834900" cy="834800"/>
            <a:chOff x="1083025" y="2306625"/>
            <a:chExt cx="1834900" cy="834800"/>
          </a:xfrm>
        </p:grpSpPr>
        <p:sp>
          <p:nvSpPr>
            <p:cNvPr id="611" name="Google Shape;611;p69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Supplements</a:t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2" name="Google Shape;612;p69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13" name="Google Shape;613;p69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4" name="Google Shape;61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7" y="42775"/>
            <a:ext cx="4023250" cy="37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0" name="Google Shape;62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49" y="676725"/>
            <a:ext cx="3735600" cy="42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0"/>
          <p:cNvSpPr txBox="1"/>
          <p:nvPr/>
        </p:nvSpPr>
        <p:spPr>
          <a:xfrm>
            <a:off x="4486725" y="1324725"/>
            <a:ext cx="4524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2% Body Weight rule of thumb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Higher (3% BW) for ‘Hard-keepers’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Lower (1.5% BW) for ‘Easy-Keepers’ and EMS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Fed as hay (with functional dentition)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Fed as hay cubes or pellets (with poor dentition)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Can supplement with other fiber sources (if needed)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2" name="Google Shape;622;p70"/>
          <p:cNvSpPr txBox="1"/>
          <p:nvPr/>
        </p:nvSpPr>
        <p:spPr>
          <a:xfrm>
            <a:off x="4486725" y="676725"/>
            <a:ext cx="410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Feeding Requirements</a:t>
            </a:r>
            <a:endParaRPr sz="2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71"/>
          <p:cNvSpPr txBox="1"/>
          <p:nvPr/>
        </p:nvSpPr>
        <p:spPr>
          <a:xfrm>
            <a:off x="4587075" y="1406450"/>
            <a:ext cx="346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Alfalfa ~ &lt;11% NSC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Timothy ~ 10-15% NSC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Local grass ~ 12-18% NSC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Teff ~ &lt; 11% NSC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9" name="Google Shape;629;p71"/>
          <p:cNvSpPr txBox="1"/>
          <p:nvPr/>
        </p:nvSpPr>
        <p:spPr>
          <a:xfrm>
            <a:off x="4514725" y="857150"/>
            <a:ext cx="437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NSC in hay types</a:t>
            </a:r>
            <a:endParaRPr sz="2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30" name="Google Shape;630;p71"/>
          <p:cNvSpPr txBox="1"/>
          <p:nvPr/>
        </p:nvSpPr>
        <p:spPr>
          <a:xfrm>
            <a:off x="4587075" y="2453150"/>
            <a:ext cx="4142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Feeding Requirements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&lt;13% Non-EMS &amp; senior horses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&lt;15% Growing and High-performance horses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&lt;11% EMS horses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31" name="Google Shape;63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25" y="1035394"/>
            <a:ext cx="4209925" cy="269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72"/>
          <p:cNvSpPr txBox="1"/>
          <p:nvPr/>
        </p:nvSpPr>
        <p:spPr>
          <a:xfrm>
            <a:off x="4254525" y="578175"/>
            <a:ext cx="47172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NSC </a:t>
            </a: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Too high? </a:t>
            </a:r>
            <a:endParaRPr sz="2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Soaking for 60 min in cold water or                     30 min in hot water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Study showed soaking can reduce NSC        between 3%-30% **BIG RANGE**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Drain water after soaking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Soak once daily then hang all meals to dry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Do not over-soak - will ferment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Spraying doesn’t help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Does not affect protein concentration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Will leach Vitamins and Minerals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38" name="Google Shape;63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13" y="578175"/>
            <a:ext cx="3506875" cy="19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2"/>
          <p:cNvPicPr preferRelativeResize="0"/>
          <p:nvPr/>
        </p:nvPicPr>
        <p:blipFill rotWithShape="1">
          <a:blip r:embed="rId4">
            <a:alphaModFix/>
          </a:blip>
          <a:srcRect b="0" l="0" r="0" t="20057"/>
          <a:stretch/>
        </p:blipFill>
        <p:spPr>
          <a:xfrm>
            <a:off x="1062075" y="2804224"/>
            <a:ext cx="2105569" cy="2246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0" name="Google Shape;640;p72"/>
          <p:cNvCxnSpPr/>
          <p:nvPr/>
        </p:nvCxnSpPr>
        <p:spPr>
          <a:xfrm>
            <a:off x="793450" y="2870100"/>
            <a:ext cx="2726700" cy="2127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1" name="Google Shape;641;p72"/>
          <p:cNvCxnSpPr/>
          <p:nvPr/>
        </p:nvCxnSpPr>
        <p:spPr>
          <a:xfrm flipH="1">
            <a:off x="697125" y="2752475"/>
            <a:ext cx="2716200" cy="2256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3"/>
          <p:cNvSpPr txBox="1"/>
          <p:nvPr/>
        </p:nvSpPr>
        <p:spPr>
          <a:xfrm>
            <a:off x="4697825" y="1186500"/>
            <a:ext cx="3755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Acid Detergent Fiber (ADF)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Least digestible part of the plant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More mature plants have higher ADF (1st cut hay)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 ADF +% = Lower Digestibility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Recommend ADF &lt;40%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Neutral Detergent Fiber (NDF)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Represents total cell wall content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 NDF % = Lower palatability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Includes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ADF + Hemicellulose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Recommend NDF between 50-60%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48" name="Google Shape;64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50" y="979449"/>
            <a:ext cx="3919501" cy="29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3"/>
          <p:cNvSpPr txBox="1"/>
          <p:nvPr/>
        </p:nvSpPr>
        <p:spPr>
          <a:xfrm>
            <a:off x="4696725" y="718900"/>
            <a:ext cx="44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Structural Fibers</a:t>
            </a:r>
            <a:endParaRPr sz="2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74"/>
          <p:cNvSpPr txBox="1"/>
          <p:nvPr/>
        </p:nvSpPr>
        <p:spPr>
          <a:xfrm>
            <a:off x="126525" y="570100"/>
            <a:ext cx="379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CP in hay sources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6" name="Google Shape;656;p74"/>
          <p:cNvSpPr txBox="1"/>
          <p:nvPr/>
        </p:nvSpPr>
        <p:spPr>
          <a:xfrm>
            <a:off x="101750" y="1062700"/>
            <a:ext cx="5841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Grass ~ 9-11% CP (Range 6-14% CP)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Local grass hay 6-10% CP, high NSC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Usually needs other supplemental hay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Teff ~ 11-13% CP (Range 10-14% CP)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Timothy ~ 12-14% (Range 10-16% CP)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Good single hay source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Often good choice for allergenic or EMS horse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Alfalfa ~ 20-22% CP (Range 18-24% CP)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Excess is fermented in Caecum/Colon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7" name="Google Shape;657;p74"/>
          <p:cNvSpPr txBox="1"/>
          <p:nvPr/>
        </p:nvSpPr>
        <p:spPr>
          <a:xfrm>
            <a:off x="7180025" y="1932225"/>
            <a:ext cx="19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58" name="Google Shape;658;p74"/>
          <p:cNvSpPr txBox="1"/>
          <p:nvPr/>
        </p:nvSpPr>
        <p:spPr>
          <a:xfrm>
            <a:off x="347550" y="3438350"/>
            <a:ext cx="3566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Requirements vary with age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Young/growing/pregnant 14-16%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Adult performance 10-14%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Adult maintenance 10-12%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Senior 12-14%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59" name="Google Shape;65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7412" y="1312681"/>
            <a:ext cx="2714289" cy="27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5"/>
          <p:cNvSpPr txBox="1"/>
          <p:nvPr/>
        </p:nvSpPr>
        <p:spPr>
          <a:xfrm>
            <a:off x="4712025" y="828975"/>
            <a:ext cx="4259700" cy="3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lt1"/>
                </a:solidFill>
              </a:rPr>
              <a:t>Suboptimal protein or amino acid levels in the diet can cause: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Loss of muscle mass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Poor growth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Slow recovery from illness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Poor performance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Rough coat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Weak hooves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Early pregnancy loss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Impaired immunity</a:t>
            </a:r>
            <a:endParaRPr sz="1350">
              <a:solidFill>
                <a:schemeClr val="lt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Char char="●"/>
            </a:pPr>
            <a:r>
              <a:rPr lang="en" sz="1350">
                <a:solidFill>
                  <a:schemeClr val="lt1"/>
                </a:solidFill>
              </a:rPr>
              <a:t>Poor wound healing</a:t>
            </a:r>
            <a:endParaRPr sz="135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highlight>
                <a:srgbClr val="FFFFFF"/>
              </a:highlight>
            </a:endParaRPr>
          </a:p>
        </p:txBody>
      </p:sp>
      <p:pic>
        <p:nvPicPr>
          <p:cNvPr id="666" name="Google Shape;66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88" y="1295294"/>
            <a:ext cx="4407226" cy="292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2" name="Google Shape;67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700" y="520519"/>
            <a:ext cx="3594431" cy="443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7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Basic </a:t>
            </a:r>
            <a:r>
              <a:rPr lang="en" sz="4400"/>
              <a:t>Supplementation</a:t>
            </a:r>
            <a:r>
              <a:rPr lang="en" sz="4400"/>
              <a:t> </a:t>
            </a:r>
            <a:endParaRPr sz="4200"/>
          </a:p>
        </p:txBody>
      </p:sp>
      <p:sp>
        <p:nvSpPr>
          <p:cNvPr id="678" name="Google Shape;678;p77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9" name="Google Shape;679;p77"/>
          <p:cNvGrpSpPr/>
          <p:nvPr/>
        </p:nvGrpSpPr>
        <p:grpSpPr>
          <a:xfrm>
            <a:off x="1131600" y="4035650"/>
            <a:ext cx="1834900" cy="834800"/>
            <a:chOff x="1083025" y="2306625"/>
            <a:chExt cx="1834900" cy="834800"/>
          </a:xfrm>
        </p:grpSpPr>
        <p:sp>
          <p:nvSpPr>
            <p:cNvPr id="680" name="Google Shape;680;p77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Physiology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1" name="Google Shape;681;p7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82" name="Google Shape;682;p7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77"/>
          <p:cNvGrpSpPr/>
          <p:nvPr/>
        </p:nvGrpSpPr>
        <p:grpSpPr>
          <a:xfrm>
            <a:off x="2882774" y="4035650"/>
            <a:ext cx="1834900" cy="834800"/>
            <a:chOff x="1083025" y="2306625"/>
            <a:chExt cx="1834900" cy="834800"/>
          </a:xfrm>
        </p:grpSpPr>
        <p:sp>
          <p:nvSpPr>
            <p:cNvPr id="684" name="Google Shape;684;p77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1155CC"/>
                  </a:solidFill>
                  <a:latin typeface="Roboto"/>
                  <a:ea typeface="Roboto"/>
                  <a:cs typeface="Roboto"/>
                  <a:sym typeface="Roboto"/>
                </a:rPr>
                <a:t>Nutritional Reqs</a:t>
              </a:r>
              <a:endParaRPr b="1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5" name="Google Shape;685;p7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86" name="Google Shape;686;p7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7" name="Google Shape;687;p77"/>
          <p:cNvGrpSpPr/>
          <p:nvPr/>
        </p:nvGrpSpPr>
        <p:grpSpPr>
          <a:xfrm>
            <a:off x="4634644" y="4035639"/>
            <a:ext cx="1834900" cy="834800"/>
            <a:chOff x="1083025" y="2306625"/>
            <a:chExt cx="1834900" cy="834800"/>
          </a:xfrm>
        </p:grpSpPr>
        <p:sp>
          <p:nvSpPr>
            <p:cNvPr id="688" name="Google Shape;688;p77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Hay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9" name="Google Shape;689;p7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90" name="Google Shape;690;p7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1" name="Google Shape;691;p77"/>
          <p:cNvGrpSpPr/>
          <p:nvPr/>
        </p:nvGrpSpPr>
        <p:grpSpPr>
          <a:xfrm>
            <a:off x="6372333" y="4035653"/>
            <a:ext cx="1834900" cy="834800"/>
            <a:chOff x="1083025" y="2306625"/>
            <a:chExt cx="1834900" cy="834800"/>
          </a:xfrm>
        </p:grpSpPr>
        <p:sp>
          <p:nvSpPr>
            <p:cNvPr id="692" name="Google Shape;692;p77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Supplements</a:t>
              </a:r>
              <a:endParaRPr b="1" sz="10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3" name="Google Shape;693;p7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694" name="Google Shape;694;p7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1C45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38" y="998725"/>
            <a:ext cx="3162482" cy="26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>
            <p:ph type="title"/>
          </p:nvPr>
        </p:nvSpPr>
        <p:spPr>
          <a:xfrm>
            <a:off x="118775" y="390950"/>
            <a:ext cx="4566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Foregut: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Mouth, Stomach &amp; Small Intestine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p4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47" name="Google Shape;347;p42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Mouth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Teeth grind and break up feed into boluses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Dentition major role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Salivary glands produce 35-40L saliva daily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Higher with grass and hay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Lower with grains and pellets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Saliva functions: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○"/>
            </a:pPr>
            <a:r>
              <a:rPr lang="en" sz="1600"/>
              <a:t>Acid Buffer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Lubrication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Electrolytes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No Enzymes</a:t>
            </a:r>
            <a:endParaRPr sz="1600"/>
          </a:p>
        </p:txBody>
      </p:sp>
      <p:pic>
        <p:nvPicPr>
          <p:cNvPr id="348" name="Google Shape;3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875" y="1465125"/>
            <a:ext cx="4322326" cy="2885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8"/>
          <p:cNvSpPr txBox="1"/>
          <p:nvPr>
            <p:ph idx="2" type="subTitle"/>
          </p:nvPr>
        </p:nvSpPr>
        <p:spPr>
          <a:xfrm>
            <a:off x="558200" y="861450"/>
            <a:ext cx="83463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Nutrient Requirements met by Hay vs Pasture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2" name="Google Shape;702;p78" title="Points scored"/>
          <p:cNvPicPr preferRelativeResize="0"/>
          <p:nvPr/>
        </p:nvPicPr>
        <p:blipFill rotWithShape="1">
          <a:blip r:embed="rId3">
            <a:alphaModFix/>
          </a:blip>
          <a:srcRect b="0" l="0" r="0" t="11402"/>
          <a:stretch/>
        </p:blipFill>
        <p:spPr>
          <a:xfrm>
            <a:off x="707900" y="1680300"/>
            <a:ext cx="4483449" cy="2456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03" name="Google Shape;703;p78"/>
          <p:cNvSpPr txBox="1"/>
          <p:nvPr/>
        </p:nvSpPr>
        <p:spPr>
          <a:xfrm>
            <a:off x="5434350" y="1779375"/>
            <a:ext cx="3481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Basic Requirements: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Good quality hay </a:t>
            </a:r>
            <a:endParaRPr sz="13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"/>
              <a:buChar char="○"/>
            </a:pPr>
            <a:r>
              <a:rPr lang="en" sz="1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adequate DE and Protein</a:t>
            </a:r>
            <a:endParaRPr sz="13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Some vitamins and trace minerals</a:t>
            </a:r>
            <a:endParaRPr sz="13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"/>
              <a:buChar char="●"/>
            </a:pPr>
            <a:r>
              <a:rPr lang="en" sz="1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Salt</a:t>
            </a:r>
            <a:endParaRPr sz="13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4" name="Google Shape;704;p78"/>
          <p:cNvSpPr txBox="1"/>
          <p:nvPr/>
        </p:nvSpPr>
        <p:spPr>
          <a:xfrm>
            <a:off x="5616150" y="3757650"/>
            <a:ext cx="354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5" name="Google Shape;705;p78"/>
          <p:cNvSpPr txBox="1"/>
          <p:nvPr/>
        </p:nvSpPr>
        <p:spPr>
          <a:xfrm>
            <a:off x="5508050" y="3597950"/>
            <a:ext cx="36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Now what?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6" name="Google Shape;706;p78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78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9"/>
          <p:cNvSpPr txBox="1"/>
          <p:nvPr>
            <p:ph type="title"/>
          </p:nvPr>
        </p:nvSpPr>
        <p:spPr>
          <a:xfrm>
            <a:off x="113200" y="455381"/>
            <a:ext cx="4991100" cy="6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Protein Supplementation</a:t>
            </a:r>
            <a:endParaRPr sz="2800"/>
          </a:p>
        </p:txBody>
      </p:sp>
      <p:sp>
        <p:nvSpPr>
          <p:cNvPr id="713" name="Google Shape;713;p7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4" name="Google Shape;71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550" y="1262200"/>
            <a:ext cx="2927924" cy="190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9150" y="2791400"/>
            <a:ext cx="2927925" cy="235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550" y="3477651"/>
            <a:ext cx="1665850" cy="16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2575" y="3477650"/>
            <a:ext cx="1665850" cy="1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9"/>
          <p:cNvSpPr txBox="1"/>
          <p:nvPr/>
        </p:nvSpPr>
        <p:spPr>
          <a:xfrm>
            <a:off x="4731975" y="1169875"/>
            <a:ext cx="418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Alfalfa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Should not exceed 50% hay by weight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Avoided in horses with EMS/IR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Leaves high in NSC/Simple sugars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Avoided in horses with allergies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0"/>
          <p:cNvSpPr txBox="1"/>
          <p:nvPr>
            <p:ph type="title"/>
          </p:nvPr>
        </p:nvSpPr>
        <p:spPr>
          <a:xfrm>
            <a:off x="347550" y="702871"/>
            <a:ext cx="5103000" cy="8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Fat Supplementation</a:t>
            </a:r>
            <a:endParaRPr sz="2800"/>
          </a:p>
        </p:txBody>
      </p:sp>
      <p:sp>
        <p:nvSpPr>
          <p:cNvPr id="724" name="Google Shape;724;p8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0"/>
          <p:cNvSpPr txBox="1"/>
          <p:nvPr/>
        </p:nvSpPr>
        <p:spPr>
          <a:xfrm>
            <a:off x="347550" y="1308263"/>
            <a:ext cx="5600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For weight gain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No-sugar calorie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source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Horses with poor dentition or ‘hard-keepers’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Max 2 cups oil /day in divided meals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Increase by ¼ cup weekly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6" name="Google Shape;726;p80"/>
          <p:cNvSpPr txBox="1"/>
          <p:nvPr/>
        </p:nvSpPr>
        <p:spPr>
          <a:xfrm>
            <a:off x="347550" y="2727500"/>
            <a:ext cx="560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Omega FA</a:t>
            </a:r>
            <a:endParaRPr sz="2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7" name="Google Shape;727;p80"/>
          <p:cNvSpPr txBox="1"/>
          <p:nvPr/>
        </p:nvSpPr>
        <p:spPr>
          <a:xfrm>
            <a:off x="347550" y="3590375"/>
            <a:ext cx="560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Omega 3 FA : Anti-inflammatory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Omega 6 FA : Skin and coat health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Ratio is important : 2-4:1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28" name="Google Shape;72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3676" y="702875"/>
            <a:ext cx="2380799" cy="268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34" name="Google Shape;734;p81"/>
          <p:cNvGraphicFramePr/>
          <p:nvPr/>
        </p:nvGraphicFramePr>
        <p:xfrm>
          <a:off x="952500" y="66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{EA00D897-58F0-4A9E-A81D-FF724E078C93}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Type of Feed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Amount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Omega 3 FA (g)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Omega 6 FA (g)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Tocopherol (IU)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Pasture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22lbs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100-150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Hay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22lbs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18-100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Fresh Ground Flax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100gm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Soaked 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Chia Seeds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15gm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Flax Oil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15mL (1 Tbsp)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Hemp Oil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15mL (1 Tbsp)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7.5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Camelina Oil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15mL (1 Tbsp)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Canola Oil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15mL (1 Tbsp)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1.5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2.8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Corn Oil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15mL (1 Tbsp)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8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2"/>
          <p:cNvSpPr txBox="1"/>
          <p:nvPr>
            <p:ph idx="6" type="body"/>
          </p:nvPr>
        </p:nvSpPr>
        <p:spPr>
          <a:xfrm>
            <a:off x="272700" y="4260026"/>
            <a:ext cx="2013300" cy="3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DHA 450mg per 30 mL</a:t>
            </a:r>
            <a:endParaRPr sz="1000"/>
          </a:p>
        </p:txBody>
      </p:sp>
      <p:sp>
        <p:nvSpPr>
          <p:cNvPr id="740" name="Google Shape;740;p82"/>
          <p:cNvSpPr txBox="1"/>
          <p:nvPr>
            <p:ph idx="8" type="body"/>
          </p:nvPr>
        </p:nvSpPr>
        <p:spPr>
          <a:xfrm>
            <a:off x="3067313" y="4136875"/>
            <a:ext cx="2874900" cy="8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EPA and DHA 28% 5500mg per 30 mL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ALA 4%, 1000mg per 30 mL</a:t>
            </a:r>
            <a:endParaRPr sz="1000"/>
          </a:p>
        </p:txBody>
      </p:sp>
      <p:sp>
        <p:nvSpPr>
          <p:cNvPr id="741" name="Google Shape;741;p82"/>
          <p:cNvSpPr txBox="1"/>
          <p:nvPr>
            <p:ph idx="13" type="body"/>
          </p:nvPr>
        </p:nvSpPr>
        <p:spPr>
          <a:xfrm>
            <a:off x="6723525" y="4234201"/>
            <a:ext cx="2013300" cy="3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ALA 48% 1000mg per 30 mL</a:t>
            </a:r>
            <a:endParaRPr sz="1000"/>
          </a:p>
        </p:txBody>
      </p:sp>
      <p:pic>
        <p:nvPicPr>
          <p:cNvPr id="742" name="Google Shape;74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875" y="421350"/>
            <a:ext cx="2968576" cy="296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2"/>
          <p:cNvPicPr preferRelativeResize="0"/>
          <p:nvPr/>
        </p:nvPicPr>
        <p:blipFill rotWithShape="1">
          <a:blip r:embed="rId4">
            <a:alphaModFix/>
          </a:blip>
          <a:srcRect b="0" l="3418" r="11118" t="0"/>
          <a:stretch/>
        </p:blipFill>
        <p:spPr>
          <a:xfrm>
            <a:off x="3054513" y="421350"/>
            <a:ext cx="2537065" cy="29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3675" y="421362"/>
            <a:ext cx="2738150" cy="296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3"/>
          <p:cNvSpPr txBox="1"/>
          <p:nvPr>
            <p:ph type="title"/>
          </p:nvPr>
        </p:nvSpPr>
        <p:spPr>
          <a:xfrm>
            <a:off x="170900" y="585625"/>
            <a:ext cx="73218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Electrolyte Supplementation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750" name="Google Shape;750;p83"/>
          <p:cNvSpPr txBox="1"/>
          <p:nvPr/>
        </p:nvSpPr>
        <p:spPr>
          <a:xfrm>
            <a:off x="6381300" y="2694900"/>
            <a:ext cx="253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Electrolytes lost in sweat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Major : Na, Cl, K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Minor : Ca &amp; Mg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51" name="Google Shape;751;p83"/>
          <p:cNvSpPr txBox="1"/>
          <p:nvPr/>
        </p:nvSpPr>
        <p:spPr>
          <a:xfrm>
            <a:off x="347550" y="1186500"/>
            <a:ext cx="57162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Na Cl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Will seek out and consume NaCl to meet their needs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May consume excess due to boredom (fresh water!)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May eat dirt if no salt source is available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K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Soaking hay with leach K as well as sugars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Forced doses of large quantities can trigger fatal cardiac arrhythmias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Higher doses can cause sedation and/or diarrhea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Legume hay high in Ca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Higher doses can lower Vit A levels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52" name="Google Shape;75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550" y="0"/>
            <a:ext cx="2623459" cy="17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4"/>
          <p:cNvSpPr txBox="1"/>
          <p:nvPr>
            <p:ph type="title"/>
          </p:nvPr>
        </p:nvSpPr>
        <p:spPr>
          <a:xfrm>
            <a:off x="170900" y="585625"/>
            <a:ext cx="73218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Electrolyte Supplementation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758" name="Google Shape;75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50" y="1731075"/>
            <a:ext cx="1959052" cy="195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474" y="1703425"/>
            <a:ext cx="1959052" cy="195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2895" y="1703425"/>
            <a:ext cx="1959055" cy="195905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84"/>
          <p:cNvSpPr txBox="1"/>
          <p:nvPr/>
        </p:nvSpPr>
        <p:spPr>
          <a:xfrm>
            <a:off x="2666050" y="4262725"/>
            <a:ext cx="393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Careful of the added sugar!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Most products are 50% sugar!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5"/>
          <p:cNvSpPr txBox="1"/>
          <p:nvPr>
            <p:ph type="title"/>
          </p:nvPr>
        </p:nvSpPr>
        <p:spPr>
          <a:xfrm>
            <a:off x="170900" y="585625"/>
            <a:ext cx="73218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Electrolyte Supplementation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767" name="Google Shape;767;p8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8" name="Google Shape;76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50" y="1378975"/>
            <a:ext cx="3541076" cy="33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900" y="1551025"/>
            <a:ext cx="1322299" cy="3018998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85"/>
          <p:cNvSpPr txBox="1"/>
          <p:nvPr/>
        </p:nvSpPr>
        <p:spPr>
          <a:xfrm>
            <a:off x="2429050" y="4772450"/>
            <a:ext cx="560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1 Tbsp Table Salt (NaCl) + 1 Tbsp Lite Salt (KCl)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71" name="Google Shape;771;p85"/>
          <p:cNvSpPr txBox="1"/>
          <p:nvPr/>
        </p:nvSpPr>
        <p:spPr>
          <a:xfrm>
            <a:off x="4283775" y="2792288"/>
            <a:ext cx="474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+</a:t>
            </a:r>
            <a:endParaRPr sz="45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6"/>
          <p:cNvSpPr txBox="1"/>
          <p:nvPr>
            <p:ph idx="1" type="subTitle"/>
          </p:nvPr>
        </p:nvSpPr>
        <p:spPr>
          <a:xfrm>
            <a:off x="4954075" y="3689797"/>
            <a:ext cx="3600900" cy="103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Selenium Toxicosis signs: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Blindness, head pressing, hoof deformities, hair loss, colic, diarrhea, sweating, lethargy, elevated heart and respiratory rates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86"/>
          <p:cNvSpPr txBox="1"/>
          <p:nvPr>
            <p:ph idx="2" type="subTitle"/>
          </p:nvPr>
        </p:nvSpPr>
        <p:spPr>
          <a:xfrm>
            <a:off x="4514725" y="52127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Selenium Supplementation</a:t>
            </a:r>
            <a:endParaRPr sz="2000"/>
          </a:p>
        </p:txBody>
      </p:sp>
      <p:sp>
        <p:nvSpPr>
          <p:cNvPr id="778" name="Google Shape;778;p86"/>
          <p:cNvSpPr txBox="1"/>
          <p:nvPr>
            <p:ph idx="3" type="body"/>
          </p:nvPr>
        </p:nvSpPr>
        <p:spPr>
          <a:xfrm>
            <a:off x="4126000" y="1102975"/>
            <a:ext cx="4868400" cy="3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Daily requirement is 1-3 mg/day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main formulations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Salt-based / “Inorganic” - 50% absorption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○"/>
            </a:pPr>
            <a:r>
              <a:rPr lang="en" sz="1400">
                <a:solidFill>
                  <a:srgbClr val="E06666"/>
                </a:solidFill>
              </a:rPr>
              <a:t>Yeast-based / “Organic” - 90% absorption</a:t>
            </a:r>
            <a:endParaRPr sz="1400">
              <a:solidFill>
                <a:srgbClr val="E06666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E06666"/>
                </a:solidFill>
              </a:rPr>
              <a:t>(Greater bioavailability)</a:t>
            </a:r>
            <a:endParaRPr sz="1400">
              <a:solidFill>
                <a:srgbClr val="E06666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Narrow safety range - toxicity is possible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79" name="Google Shape;779;p86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0" name="Google Shape;78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3" y="696225"/>
            <a:ext cx="3778075" cy="40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7"/>
          <p:cNvSpPr txBox="1"/>
          <p:nvPr>
            <p:ph type="title"/>
          </p:nvPr>
        </p:nvSpPr>
        <p:spPr>
          <a:xfrm>
            <a:off x="47250" y="95071"/>
            <a:ext cx="11988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Se</a:t>
            </a:r>
            <a:endParaRPr sz="6000"/>
          </a:p>
        </p:txBody>
      </p:sp>
      <p:sp>
        <p:nvSpPr>
          <p:cNvPr id="786" name="Google Shape;786;p8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7" name="Google Shape;78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900" y="1120375"/>
            <a:ext cx="2008101" cy="20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128475"/>
            <a:ext cx="2008100" cy="20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900" y="3128475"/>
            <a:ext cx="2008100" cy="20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87"/>
          <p:cNvSpPr txBox="1"/>
          <p:nvPr/>
        </p:nvSpPr>
        <p:spPr>
          <a:xfrm>
            <a:off x="2491100" y="562875"/>
            <a:ext cx="50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Selenium Yeast and SelPlex vs. Sodium Selenite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91" name="Google Shape;791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120375"/>
            <a:ext cx="2008100" cy="20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118775" y="390950"/>
            <a:ext cx="48024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Foregut: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Mouth, Stomach &amp; Small Intestine</a:t>
            </a:r>
            <a:endParaRPr/>
          </a:p>
        </p:txBody>
      </p:sp>
      <p:sp>
        <p:nvSpPr>
          <p:cNvPr id="354" name="Google Shape;354;p4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55" name="Google Shape;355;p43"/>
          <p:cNvSpPr txBox="1"/>
          <p:nvPr>
            <p:ph idx="3" type="body"/>
          </p:nvPr>
        </p:nvSpPr>
        <p:spPr>
          <a:xfrm>
            <a:off x="173250" y="2145875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Stomach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8-15L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Mucous and Acid Production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Liquifies Feed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Partial Breakdown of Proteins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No Digestion or Absorption of Nutrients</a:t>
            </a:r>
            <a:endParaRPr sz="1600"/>
          </a:p>
        </p:txBody>
      </p:sp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050" y="795575"/>
            <a:ext cx="4263026" cy="310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 txBox="1"/>
          <p:nvPr>
            <p:ph type="title"/>
          </p:nvPr>
        </p:nvSpPr>
        <p:spPr>
          <a:xfrm>
            <a:off x="80800" y="294275"/>
            <a:ext cx="69450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Zn &amp; Cu Supplementation</a:t>
            </a:r>
            <a:endParaRPr sz="2800"/>
          </a:p>
        </p:txBody>
      </p:sp>
      <p:sp>
        <p:nvSpPr>
          <p:cNvPr id="797" name="Google Shape;797;p8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88"/>
          <p:cNvSpPr txBox="1"/>
          <p:nvPr/>
        </p:nvSpPr>
        <p:spPr>
          <a:xfrm>
            <a:off x="2086525" y="1057850"/>
            <a:ext cx="6777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Daily Requirements are 400-800mg Zn and 100-200mg Cu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Ratio of 4:1 is important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Two main formulations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Salt-based / “Inorganic” (Sulfates &amp; Oxides)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rgbClr val="E06666"/>
                </a:solidFill>
                <a:latin typeface="Work Sans"/>
                <a:ea typeface="Work Sans"/>
                <a:cs typeface="Work Sans"/>
                <a:sym typeface="Work Sans"/>
              </a:rPr>
              <a:t>Protein-based / “Organic” / Chelated </a:t>
            </a:r>
            <a:endParaRPr>
              <a:solidFill>
                <a:srgbClr val="E0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Work Sans"/>
              <a:buChar char="■"/>
            </a:pPr>
            <a:r>
              <a:rPr lang="en">
                <a:solidFill>
                  <a:srgbClr val="E06666"/>
                </a:solidFill>
                <a:latin typeface="Work Sans"/>
                <a:ea typeface="Work Sans"/>
                <a:cs typeface="Work Sans"/>
                <a:sym typeface="Work Sans"/>
              </a:rPr>
              <a:t>Methionine &gt; Glycine</a:t>
            </a:r>
            <a:endParaRPr>
              <a:solidFill>
                <a:srgbClr val="E0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  <a:latin typeface="Work Sans"/>
                <a:ea typeface="Work Sans"/>
                <a:cs typeface="Work Sans"/>
                <a:sym typeface="Work Sans"/>
              </a:rPr>
              <a:t>(Greater bioavailability)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99" name="Google Shape;79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800" y="3267975"/>
            <a:ext cx="2611200" cy="18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9"/>
          <p:cNvSpPr txBox="1"/>
          <p:nvPr>
            <p:ph type="title"/>
          </p:nvPr>
        </p:nvSpPr>
        <p:spPr>
          <a:xfrm>
            <a:off x="126525" y="95071"/>
            <a:ext cx="3809700" cy="9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Zn &amp; Cu</a:t>
            </a:r>
            <a:endParaRPr sz="6000"/>
          </a:p>
        </p:txBody>
      </p:sp>
      <p:sp>
        <p:nvSpPr>
          <p:cNvPr id="805" name="Google Shape;805;p8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6" name="Google Shape;80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525" y="3023925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202" y="3023923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4525" y="1049075"/>
            <a:ext cx="1969251" cy="19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1200" y="1049075"/>
            <a:ext cx="1969250" cy="19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 txBox="1"/>
          <p:nvPr>
            <p:ph type="title"/>
          </p:nvPr>
        </p:nvSpPr>
        <p:spPr>
          <a:xfrm>
            <a:off x="4249200" y="1248350"/>
            <a:ext cx="4666200" cy="32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Competition for absorption by divalent ions (2+):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Fe, Cu, Zn, Ca, Se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Excess Fe &amp; Ca in our feeds and waters may impair absorption of already deficient trace minerals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</a:pPr>
            <a:r>
              <a:rPr lang="en" sz="1200"/>
              <a:t>Excess Fe (water/soil/forage) may inhibit Se, Cu, and Zn absorption </a:t>
            </a:r>
            <a:endParaRPr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</a:pPr>
            <a:r>
              <a:rPr lang="en" sz="1200"/>
              <a:t>Excess Ca (alfalfa) may inhibit Se, Cu, and Zn absorption </a:t>
            </a:r>
            <a:endParaRPr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</a:pPr>
            <a:r>
              <a:rPr lang="en" sz="1200"/>
              <a:t>Excess Cu suppl may inhibit Zn absorption </a:t>
            </a:r>
            <a:endParaRPr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</a:pPr>
            <a:r>
              <a:rPr lang="en" sz="1200"/>
              <a:t>Excess Zn suppl may inhibit Cu  and Se absorption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15" name="Google Shape;815;p9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6" name="Google Shape;81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975" y="1335775"/>
            <a:ext cx="4114799" cy="27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90"/>
          <p:cNvSpPr txBox="1"/>
          <p:nvPr>
            <p:ph type="title"/>
          </p:nvPr>
        </p:nvSpPr>
        <p:spPr>
          <a:xfrm>
            <a:off x="170900" y="585625"/>
            <a:ext cx="73218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Trace Mineral</a:t>
            </a:r>
            <a:r>
              <a:rPr lang="en" sz="2800"/>
              <a:t> Supplementation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818" name="Google Shape;818;p90"/>
          <p:cNvSpPr txBox="1"/>
          <p:nvPr/>
        </p:nvSpPr>
        <p:spPr>
          <a:xfrm>
            <a:off x="1771800" y="4510875"/>
            <a:ext cx="560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So what should we mix our supplements in?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1"/>
          <p:cNvSpPr txBox="1"/>
          <p:nvPr>
            <p:ph type="title"/>
          </p:nvPr>
        </p:nvSpPr>
        <p:spPr>
          <a:xfrm>
            <a:off x="126525" y="518395"/>
            <a:ext cx="5103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Vit A Supplementation</a:t>
            </a:r>
            <a:endParaRPr sz="2800"/>
          </a:p>
        </p:txBody>
      </p:sp>
      <p:sp>
        <p:nvSpPr>
          <p:cNvPr id="824" name="Google Shape;824;p9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91"/>
          <p:cNvSpPr txBox="1"/>
          <p:nvPr/>
        </p:nvSpPr>
        <p:spPr>
          <a:xfrm>
            <a:off x="4170825" y="1394025"/>
            <a:ext cx="4744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Usually supplemented as Retinol compounds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	Stable in feeds and supplements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Converted to Vit A in the liver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Rec’d 15,000-30,000 IU/day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Maximum is 16,000 IU/kg feed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A toxicity is possible but unlikely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can cause bone fragility, skin lesions, bone spurs, developmental orthopedic defects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Usually added to a general vitamin &amp; mineral supplement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26" name="Google Shape;82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5" y="1394025"/>
            <a:ext cx="1781726" cy="178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5" y="3272125"/>
            <a:ext cx="1781724" cy="17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075" y="1394025"/>
            <a:ext cx="1781725" cy="17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1075" y="3272125"/>
            <a:ext cx="1781725" cy="17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2"/>
          <p:cNvSpPr txBox="1"/>
          <p:nvPr>
            <p:ph type="title"/>
          </p:nvPr>
        </p:nvSpPr>
        <p:spPr>
          <a:xfrm>
            <a:off x="126525" y="574420"/>
            <a:ext cx="51030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Vit E Supplementation</a:t>
            </a:r>
            <a:endParaRPr sz="2800"/>
          </a:p>
        </p:txBody>
      </p:sp>
      <p:sp>
        <p:nvSpPr>
          <p:cNvPr id="835" name="Google Shape;835;p9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92"/>
          <p:cNvSpPr txBox="1"/>
          <p:nvPr/>
        </p:nvSpPr>
        <p:spPr>
          <a:xfrm>
            <a:off x="3413525" y="1124925"/>
            <a:ext cx="56004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Highly susceptible to degradation/oxygenation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Unstable in feeds and supplements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Two forms: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Artificial dl-alpha-tocopherol - poor absorption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  <a:latin typeface="Work Sans"/>
                <a:ea typeface="Work Sans"/>
                <a:cs typeface="Work Sans"/>
                <a:sym typeface="Work Sans"/>
              </a:rPr>
              <a:t>Natural d-alpha-tocopherol - good absorption</a:t>
            </a:r>
            <a:endParaRPr>
              <a:solidFill>
                <a:srgbClr val="E0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Two formulations: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Powder form - less stable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Oil form - more stable and better absorption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Rec’d dose 500-1000 IU/day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Maximum of 10,000 IU/day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Vit E toxicity is possible but unlikely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can cause spontaneous bleeding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37" name="Google Shape;837;p92"/>
          <p:cNvSpPr txBox="1"/>
          <p:nvPr/>
        </p:nvSpPr>
        <p:spPr>
          <a:xfrm>
            <a:off x="5201775" y="856125"/>
            <a:ext cx="396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38" name="Google Shape;83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2" y="1631600"/>
            <a:ext cx="1627076" cy="162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50" y="3350600"/>
            <a:ext cx="1627075" cy="16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5" y="3350600"/>
            <a:ext cx="1627075" cy="16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550" y="1631600"/>
            <a:ext cx="1627076" cy="16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3"/>
          <p:cNvSpPr txBox="1"/>
          <p:nvPr>
            <p:ph type="title"/>
          </p:nvPr>
        </p:nvSpPr>
        <p:spPr>
          <a:xfrm>
            <a:off x="228600" y="473575"/>
            <a:ext cx="8267700" cy="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Biotin and B Vitamins Supplementation</a:t>
            </a:r>
            <a:endParaRPr sz="2800"/>
          </a:p>
        </p:txBody>
      </p:sp>
      <p:sp>
        <p:nvSpPr>
          <p:cNvPr id="847" name="Google Shape;847;p9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93"/>
          <p:cNvSpPr txBox="1"/>
          <p:nvPr/>
        </p:nvSpPr>
        <p:spPr>
          <a:xfrm>
            <a:off x="672300" y="1169900"/>
            <a:ext cx="7799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Beneficial to add to Zn-Methionine and Cu for hoof growth and quality, skin and coat quality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Supplementation helpful after diet change or major GI disturbances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 dose 15-25 mg/day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49" name="Google Shape;84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202" y="3023923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888" y="3023925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2575" y="3021850"/>
            <a:ext cx="1969251" cy="19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3023925"/>
            <a:ext cx="1969251" cy="196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4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</p:spPr>
      </p:sp>
      <p:sp>
        <p:nvSpPr>
          <p:cNvPr id="858" name="Google Shape;858;p94"/>
          <p:cNvSpPr txBox="1"/>
          <p:nvPr>
            <p:ph idx="6" type="body"/>
          </p:nvPr>
        </p:nvSpPr>
        <p:spPr>
          <a:xfrm>
            <a:off x="8387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 Form : SelPlex (organic)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Conc: 70 mg/kg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Rec’d Dose : 30 gm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 dose: 2.1 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$0.43/dose</a:t>
            </a:r>
            <a:endParaRPr sz="1000"/>
          </a:p>
        </p:txBody>
      </p:sp>
      <p:sp>
        <p:nvSpPr>
          <p:cNvPr id="859" name="Google Shape;859;p94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</p:spPr>
      </p:sp>
      <p:sp>
        <p:nvSpPr>
          <p:cNvPr id="860" name="Google Shape;860;p94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</p:spPr>
      </p:sp>
      <p:sp>
        <p:nvSpPr>
          <p:cNvPr id="861" name="Google Shape;861;p94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</p:spPr>
      </p:sp>
      <p:sp>
        <p:nvSpPr>
          <p:cNvPr id="862" name="Google Shape;862;p94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 Supplement A</a:t>
            </a:r>
            <a:endParaRPr/>
          </a:p>
        </p:txBody>
      </p:sp>
      <p:sp>
        <p:nvSpPr>
          <p:cNvPr id="863" name="Google Shape;863;p94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 Supplement B</a:t>
            </a:r>
            <a:endParaRPr/>
          </a:p>
        </p:txBody>
      </p:sp>
      <p:sp>
        <p:nvSpPr>
          <p:cNvPr id="864" name="Google Shape;864;p94"/>
          <p:cNvSpPr txBox="1"/>
          <p:nvPr>
            <p:ph idx="8" type="body"/>
          </p:nvPr>
        </p:nvSpPr>
        <p:spPr>
          <a:xfrm>
            <a:off x="228599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Form : Se Yeast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Conc: 75 mg/kg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Rec’d Dose : 40 gm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dose: 3 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$1.28/dose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865" name="Google Shape;865;p94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 Supplement C</a:t>
            </a:r>
            <a:endParaRPr/>
          </a:p>
        </p:txBody>
      </p:sp>
      <p:sp>
        <p:nvSpPr>
          <p:cNvPr id="866" name="Google Shape;866;p94"/>
          <p:cNvSpPr txBox="1"/>
          <p:nvPr>
            <p:ph idx="13" type="body"/>
          </p:nvPr>
        </p:nvSpPr>
        <p:spPr>
          <a:xfrm>
            <a:off x="45720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Form : Se Yeast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Conc: 2000 mg/kg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Rec’d Dose : 1 gm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dose: 2 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$0.29/dose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867" name="Google Shape;867;p94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 Supplement D</a:t>
            </a:r>
            <a:endParaRPr/>
          </a:p>
        </p:txBody>
      </p:sp>
      <p:sp>
        <p:nvSpPr>
          <p:cNvPr id="868" name="Google Shape;868;p94"/>
          <p:cNvSpPr txBox="1"/>
          <p:nvPr>
            <p:ph idx="15" type="body"/>
          </p:nvPr>
        </p:nvSpPr>
        <p:spPr>
          <a:xfrm>
            <a:off x="68148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 Form : Sodium Selenite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Conc: 70 mg/kg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Rec’d Dose : 14gm *2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dose: 1 mg *2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$0.28/dose *2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869" name="Google Shape;86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75" y="339575"/>
            <a:ext cx="2008101" cy="20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950" y="339575"/>
            <a:ext cx="2008101" cy="20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425" y="339575"/>
            <a:ext cx="2008100" cy="20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950" y="339575"/>
            <a:ext cx="2008100" cy="20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5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</p:spPr>
      </p:sp>
      <p:sp>
        <p:nvSpPr>
          <p:cNvPr id="878" name="Google Shape;878;p95"/>
          <p:cNvSpPr txBox="1"/>
          <p:nvPr>
            <p:ph idx="6" type="body"/>
          </p:nvPr>
        </p:nvSpPr>
        <p:spPr>
          <a:xfrm>
            <a:off x="8387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</a:t>
            </a:r>
            <a:r>
              <a:rPr lang="en" sz="1000"/>
              <a:t> Form : Natural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Conc: 500 IU/mL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Rec’d Dose : 6 mL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dose: 3000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$3.20/dose</a:t>
            </a:r>
            <a:endParaRPr sz="1000"/>
          </a:p>
        </p:txBody>
      </p:sp>
      <p:sp>
        <p:nvSpPr>
          <p:cNvPr id="879" name="Google Shape;879;p95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</p:spPr>
      </p:sp>
      <p:sp>
        <p:nvSpPr>
          <p:cNvPr id="880" name="Google Shape;880;p95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</p:spPr>
      </p:sp>
      <p:sp>
        <p:nvSpPr>
          <p:cNvPr id="881" name="Google Shape;881;p95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</p:spPr>
      </p:sp>
      <p:sp>
        <p:nvSpPr>
          <p:cNvPr id="882" name="Google Shape;882;p95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 E Supplement A</a:t>
            </a:r>
            <a:endParaRPr/>
          </a:p>
        </p:txBody>
      </p:sp>
      <p:sp>
        <p:nvSpPr>
          <p:cNvPr id="883" name="Google Shape;883;p95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 E Supplement B</a:t>
            </a:r>
            <a:endParaRPr/>
          </a:p>
        </p:txBody>
      </p:sp>
      <p:sp>
        <p:nvSpPr>
          <p:cNvPr id="884" name="Google Shape;884;p95"/>
          <p:cNvSpPr txBox="1"/>
          <p:nvPr>
            <p:ph idx="8" type="body"/>
          </p:nvPr>
        </p:nvSpPr>
        <p:spPr>
          <a:xfrm>
            <a:off x="228599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</a:t>
            </a:r>
            <a:r>
              <a:rPr lang="en" sz="1000"/>
              <a:t> Form : Natural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Conc: 75000 IU/kg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Rec’d Dose : 40 gm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dose: 3000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$1.28/dose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885" name="Google Shape;885;p95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 E Supplement C</a:t>
            </a:r>
            <a:endParaRPr/>
          </a:p>
        </p:txBody>
      </p:sp>
      <p:sp>
        <p:nvSpPr>
          <p:cNvPr id="886" name="Google Shape;886;p95"/>
          <p:cNvSpPr txBox="1"/>
          <p:nvPr>
            <p:ph idx="13" type="body"/>
          </p:nvPr>
        </p:nvSpPr>
        <p:spPr>
          <a:xfrm>
            <a:off x="45720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</a:t>
            </a:r>
            <a:r>
              <a:rPr lang="en" sz="1000"/>
              <a:t> Form : Natural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Conc: 623,000 IU/kg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Rec’d Dose : 6.42 gm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dose: 4000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$3.32/dose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887" name="Google Shape;887;p95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 E Supplement D</a:t>
            </a:r>
            <a:endParaRPr/>
          </a:p>
        </p:txBody>
      </p:sp>
      <p:sp>
        <p:nvSpPr>
          <p:cNvPr id="888" name="Google Shape;888;p95"/>
          <p:cNvSpPr txBox="1"/>
          <p:nvPr>
            <p:ph idx="15" type="body"/>
          </p:nvPr>
        </p:nvSpPr>
        <p:spPr>
          <a:xfrm>
            <a:off x="68148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</a:t>
            </a:r>
            <a:r>
              <a:rPr lang="en" sz="1000"/>
              <a:t> Form : Artificial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Conc: 44000 IU/kg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Rec’d Dose : 14gm * 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dose: 600 IU * 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$0.28/dose *5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889" name="Google Shape;88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6950" y="339575"/>
            <a:ext cx="2008101" cy="20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4950" y="339575"/>
            <a:ext cx="2008100" cy="20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50" y="322500"/>
            <a:ext cx="2008100" cy="20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850" y="340998"/>
            <a:ext cx="2008100" cy="2008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6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</p:spPr>
      </p:sp>
      <p:sp>
        <p:nvSpPr>
          <p:cNvPr id="898" name="Google Shape;898;p96"/>
          <p:cNvSpPr txBox="1"/>
          <p:nvPr>
            <p:ph idx="6" type="body"/>
          </p:nvPr>
        </p:nvSpPr>
        <p:spPr>
          <a:xfrm>
            <a:off x="8387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</a:t>
            </a:r>
            <a:r>
              <a:rPr lang="en" sz="1000"/>
              <a:t> Form : Chelate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Form : Sulphate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 dose : 300mg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dose: 100mg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$1.53/dose</a:t>
            </a:r>
            <a:endParaRPr sz="1000"/>
          </a:p>
        </p:txBody>
      </p:sp>
      <p:sp>
        <p:nvSpPr>
          <p:cNvPr id="899" name="Google Shape;899;p96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</p:spPr>
      </p:sp>
      <p:sp>
        <p:nvSpPr>
          <p:cNvPr id="900" name="Google Shape;900;p96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</p:spPr>
      </p:sp>
      <p:sp>
        <p:nvSpPr>
          <p:cNvPr id="901" name="Google Shape;901;p96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</p:spPr>
      </p:sp>
      <p:sp>
        <p:nvSpPr>
          <p:cNvPr id="902" name="Google Shape;902;p96"/>
          <p:cNvSpPr txBox="1"/>
          <p:nvPr>
            <p:ph idx="1" type="subTitle"/>
          </p:nvPr>
        </p:nvSpPr>
        <p:spPr>
          <a:xfrm>
            <a:off x="127075" y="2646325"/>
            <a:ext cx="20133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Zn/Cu Supplement A</a:t>
            </a:r>
            <a:endParaRPr/>
          </a:p>
        </p:txBody>
      </p:sp>
      <p:sp>
        <p:nvSpPr>
          <p:cNvPr id="903" name="Google Shape;903;p96"/>
          <p:cNvSpPr txBox="1"/>
          <p:nvPr>
            <p:ph idx="7" type="subTitle"/>
          </p:nvPr>
        </p:nvSpPr>
        <p:spPr>
          <a:xfrm>
            <a:off x="2286001" y="2646325"/>
            <a:ext cx="22287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Zn/Cu Supplement B</a:t>
            </a:r>
            <a:endParaRPr/>
          </a:p>
        </p:txBody>
      </p:sp>
      <p:sp>
        <p:nvSpPr>
          <p:cNvPr id="904" name="Google Shape;904;p96"/>
          <p:cNvSpPr txBox="1"/>
          <p:nvPr>
            <p:ph idx="8" type="body"/>
          </p:nvPr>
        </p:nvSpPr>
        <p:spPr>
          <a:xfrm>
            <a:off x="228599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 Form : Protein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Form : Protein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 dose : 300mg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dose: 100mg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$0.18/dose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905" name="Google Shape;905;p96"/>
          <p:cNvSpPr txBox="1"/>
          <p:nvPr>
            <p:ph idx="9" type="subTitle"/>
          </p:nvPr>
        </p:nvSpPr>
        <p:spPr>
          <a:xfrm>
            <a:off x="4572000" y="2646325"/>
            <a:ext cx="22860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Zn/Cu Supplement C</a:t>
            </a:r>
            <a:endParaRPr/>
          </a:p>
        </p:txBody>
      </p:sp>
      <p:sp>
        <p:nvSpPr>
          <p:cNvPr id="906" name="Google Shape;906;p96"/>
          <p:cNvSpPr txBox="1"/>
          <p:nvPr>
            <p:ph idx="13" type="body"/>
          </p:nvPr>
        </p:nvSpPr>
        <p:spPr>
          <a:xfrm>
            <a:off x="45720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Zn Form : Chelate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Cu Form : Chelate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Zn dose : 55mg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Cu dose: 50mg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$2.05/dose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907" name="Google Shape;907;p96"/>
          <p:cNvSpPr txBox="1"/>
          <p:nvPr>
            <p:ph idx="14" type="subTitle"/>
          </p:nvPr>
        </p:nvSpPr>
        <p:spPr>
          <a:xfrm>
            <a:off x="6858000" y="2646325"/>
            <a:ext cx="22287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Zn/Cu Supplement D</a:t>
            </a:r>
            <a:endParaRPr/>
          </a:p>
        </p:txBody>
      </p:sp>
      <p:sp>
        <p:nvSpPr>
          <p:cNvPr id="908" name="Google Shape;908;p96"/>
          <p:cNvSpPr txBox="1"/>
          <p:nvPr>
            <p:ph idx="15" type="body"/>
          </p:nvPr>
        </p:nvSpPr>
        <p:spPr>
          <a:xfrm>
            <a:off x="68148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 Form : Oxide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Form : Sulphate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 dose : 255mg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Cu dose: 93mg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$2.42/dose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909" name="Google Shape;90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375" y="360438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377" y="360448"/>
            <a:ext cx="1969250" cy="19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375" y="378425"/>
            <a:ext cx="1969251" cy="19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2675" y="360450"/>
            <a:ext cx="1969250" cy="19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7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</p:spPr>
      </p:sp>
      <p:sp>
        <p:nvSpPr>
          <p:cNvPr id="918" name="Google Shape;918;p97"/>
          <p:cNvSpPr txBox="1"/>
          <p:nvPr>
            <p:ph idx="6" type="body"/>
          </p:nvPr>
        </p:nvSpPr>
        <p:spPr>
          <a:xfrm>
            <a:off x="8387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</a:t>
            </a:r>
            <a:r>
              <a:rPr lang="en" sz="1000"/>
              <a:t> : 1.5 mg Se Yeast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Zn: 180 mg Zn chelate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: 1,100 IU Mixed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A: 7560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$3.90/day</a:t>
            </a:r>
            <a:endParaRPr sz="1000"/>
          </a:p>
        </p:txBody>
      </p:sp>
      <p:sp>
        <p:nvSpPr>
          <p:cNvPr id="919" name="Google Shape;919;p97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</p:spPr>
      </p:sp>
      <p:sp>
        <p:nvSpPr>
          <p:cNvPr id="920" name="Google Shape;920;p97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</p:spPr>
      </p:sp>
      <p:sp>
        <p:nvSpPr>
          <p:cNvPr id="921" name="Google Shape;921;p97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</p:spPr>
      </p:sp>
      <p:sp>
        <p:nvSpPr>
          <p:cNvPr id="922" name="Google Shape;922;p97"/>
          <p:cNvSpPr txBox="1"/>
          <p:nvPr>
            <p:ph idx="1" type="subTitle"/>
          </p:nvPr>
        </p:nvSpPr>
        <p:spPr>
          <a:xfrm>
            <a:off x="127075" y="2646325"/>
            <a:ext cx="21588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Vit/Min Supplement A</a:t>
            </a:r>
            <a:endParaRPr/>
          </a:p>
        </p:txBody>
      </p:sp>
      <p:sp>
        <p:nvSpPr>
          <p:cNvPr id="923" name="Google Shape;923;p97"/>
          <p:cNvSpPr txBox="1"/>
          <p:nvPr>
            <p:ph idx="7" type="subTitle"/>
          </p:nvPr>
        </p:nvSpPr>
        <p:spPr>
          <a:xfrm>
            <a:off x="2286001" y="2646325"/>
            <a:ext cx="22287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Vit/Min Supplement B</a:t>
            </a:r>
            <a:endParaRPr/>
          </a:p>
        </p:txBody>
      </p:sp>
      <p:sp>
        <p:nvSpPr>
          <p:cNvPr id="924" name="Google Shape;924;p97"/>
          <p:cNvSpPr txBox="1"/>
          <p:nvPr>
            <p:ph idx="8" type="body"/>
          </p:nvPr>
        </p:nvSpPr>
        <p:spPr>
          <a:xfrm>
            <a:off x="2285997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 : 2 mg chelated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Zn: 884 mg Zn Mixed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: 2100 IU Natural?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A: 32900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Cost: $1.20/day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925" name="Google Shape;925;p97"/>
          <p:cNvSpPr txBox="1"/>
          <p:nvPr>
            <p:ph idx="9" type="subTitle"/>
          </p:nvPr>
        </p:nvSpPr>
        <p:spPr>
          <a:xfrm>
            <a:off x="4572000" y="2646325"/>
            <a:ext cx="22860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Vit/Min Supplement C</a:t>
            </a:r>
            <a:endParaRPr/>
          </a:p>
        </p:txBody>
      </p:sp>
      <p:sp>
        <p:nvSpPr>
          <p:cNvPr id="926" name="Google Shape;926;p97"/>
          <p:cNvSpPr txBox="1"/>
          <p:nvPr>
            <p:ph idx="13" type="body"/>
          </p:nvPr>
        </p:nvSpPr>
        <p:spPr>
          <a:xfrm>
            <a:off x="45720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: 1.5 mg Sel Plex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Zn: 480 mg Zn chelate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Vit E : 980 IU 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Vit A: 29000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$1.25/day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927" name="Google Shape;927;p97"/>
          <p:cNvSpPr txBox="1"/>
          <p:nvPr>
            <p:ph idx="14" type="subTitle"/>
          </p:nvPr>
        </p:nvSpPr>
        <p:spPr>
          <a:xfrm>
            <a:off x="6858000" y="2646325"/>
            <a:ext cx="22287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Vit/Min Supplement D</a:t>
            </a:r>
            <a:endParaRPr/>
          </a:p>
        </p:txBody>
      </p:sp>
      <p:sp>
        <p:nvSpPr>
          <p:cNvPr id="928" name="Google Shape;928;p97"/>
          <p:cNvSpPr txBox="1"/>
          <p:nvPr>
            <p:ph idx="15" type="body"/>
          </p:nvPr>
        </p:nvSpPr>
        <p:spPr>
          <a:xfrm>
            <a:off x="6814800" y="3498327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Se : 1.5 mg Se 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Zn: 440 mg Zn 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Vit E : 1,100 IU 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Vit A: 33000 IU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Cost: $0.50/day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929" name="Google Shape;92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00" y="481875"/>
            <a:ext cx="1781726" cy="178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575" y="481875"/>
            <a:ext cx="1781724" cy="17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1487" y="481875"/>
            <a:ext cx="1781725" cy="17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7938" y="157338"/>
            <a:ext cx="1504824" cy="225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 txBox="1"/>
          <p:nvPr>
            <p:ph type="title"/>
          </p:nvPr>
        </p:nvSpPr>
        <p:spPr>
          <a:xfrm>
            <a:off x="118775" y="390950"/>
            <a:ext cx="48024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Foregut: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Mouth, Stomach &amp; Small Intestine</a:t>
            </a:r>
            <a:endParaRPr/>
          </a:p>
        </p:txBody>
      </p:sp>
      <p:sp>
        <p:nvSpPr>
          <p:cNvPr id="362" name="Google Shape;362;p4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63" name="Google Shape;363;p44"/>
          <p:cNvSpPr txBox="1"/>
          <p:nvPr>
            <p:ph idx="3" type="body"/>
          </p:nvPr>
        </p:nvSpPr>
        <p:spPr>
          <a:xfrm>
            <a:off x="118775" y="1781400"/>
            <a:ext cx="4209000" cy="23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Small Intestines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20m long, 60L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Rate of passage 45-120 min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Neutralizes acid from stomach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Enzymatic digestion of protein, starch, sugar, fat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Absorption of amino acids, fats, simple sugars, vitamins, minerals</a:t>
            </a:r>
            <a:endParaRPr/>
          </a:p>
        </p:txBody>
      </p:sp>
      <p:pic>
        <p:nvPicPr>
          <p:cNvPr id="364" name="Google Shape;3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607" y="0"/>
            <a:ext cx="43053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8"/>
          <p:cNvSpPr txBox="1"/>
          <p:nvPr>
            <p:ph type="title"/>
          </p:nvPr>
        </p:nvSpPr>
        <p:spPr>
          <a:xfrm>
            <a:off x="5943750" y="4409925"/>
            <a:ext cx="3297600" cy="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THANK YOU</a:t>
            </a:r>
            <a:endParaRPr sz="4100"/>
          </a:p>
        </p:txBody>
      </p:sp>
      <p:sp>
        <p:nvSpPr>
          <p:cNvPr id="938" name="Google Shape;938;p9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9" name="Google Shape;93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775" y="323175"/>
            <a:ext cx="3809901" cy="380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/>
          <p:nvPr>
            <p:ph type="title"/>
          </p:nvPr>
        </p:nvSpPr>
        <p:spPr>
          <a:xfrm>
            <a:off x="118775" y="390950"/>
            <a:ext cx="51660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Foregut: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Mouth, Stomach &amp; Small Intestine</a:t>
            </a:r>
            <a:endParaRPr/>
          </a:p>
        </p:txBody>
      </p:sp>
      <p:sp>
        <p:nvSpPr>
          <p:cNvPr id="370" name="Google Shape;370;p4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71" name="Google Shape;371;p45"/>
          <p:cNvSpPr txBox="1"/>
          <p:nvPr>
            <p:ph idx="3" type="body"/>
          </p:nvPr>
        </p:nvSpPr>
        <p:spPr>
          <a:xfrm>
            <a:off x="118775" y="923925"/>
            <a:ext cx="5037600" cy="383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Accessory  Organs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Pancreas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Produces Acid Buffer, Releases into SI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Produces </a:t>
            </a:r>
            <a:r>
              <a:rPr lang="en" sz="1600"/>
              <a:t>Digestive</a:t>
            </a:r>
            <a:r>
              <a:rPr lang="en" sz="1600"/>
              <a:t> Enzymes, Releases into SI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Produces Insulin, Releases into Bloodstream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Liver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Produces Bile Salts for Fat Emulsification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Glucose and VFA Processing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Fat and Protein Processing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Some Vitamin synthesis</a:t>
            </a:r>
            <a:endParaRPr sz="1600"/>
          </a:p>
        </p:txBody>
      </p:sp>
      <p:pic>
        <p:nvPicPr>
          <p:cNvPr id="372" name="Google Shape;3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475" y="2946500"/>
            <a:ext cx="3368925" cy="191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6475" y="462500"/>
            <a:ext cx="3368925" cy="222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Hindgut: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Fermentation Organs</a:t>
            </a:r>
            <a:endParaRPr sz="2000"/>
          </a:p>
        </p:txBody>
      </p:sp>
      <p:sp>
        <p:nvSpPr>
          <p:cNvPr id="379" name="Google Shape;379;p4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80" name="Google Shape;380;p46"/>
          <p:cNvSpPr txBox="1"/>
          <p:nvPr>
            <p:ph idx="3" type="body"/>
          </p:nvPr>
        </p:nvSpPr>
        <p:spPr>
          <a:xfrm>
            <a:off x="118775" y="1373050"/>
            <a:ext cx="43959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Site of Microbial Digestion thru Fermentation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Incl Cecum, Large and Small Colon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7m long, 125L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Rate of passage 24-48hr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Relatively Neutral pH (6-7)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Fiber Fermentation, not Digestion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End products: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Volatile Fatty Acids (VFAs)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Vitamins B and K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○"/>
            </a:pPr>
            <a:r>
              <a:rPr lang="en" sz="1600"/>
              <a:t>Gas</a:t>
            </a:r>
            <a:endParaRPr sz="1600"/>
          </a:p>
        </p:txBody>
      </p:sp>
      <p:pic>
        <p:nvPicPr>
          <p:cNvPr id="381" name="Google Shape;3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450" y="515975"/>
            <a:ext cx="3762375" cy="37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7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/>
              <a:t>The Hindgut: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000"/>
              <a:t>Fermentation Organs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4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Equine Nutrition and Basic Supplementation</a:t>
            </a:r>
            <a:endParaRPr/>
          </a:p>
        </p:txBody>
      </p:sp>
      <p:sp>
        <p:nvSpPr>
          <p:cNvPr id="388" name="Google Shape;388;p47"/>
          <p:cNvSpPr txBox="1"/>
          <p:nvPr>
            <p:ph idx="3" type="body"/>
          </p:nvPr>
        </p:nvSpPr>
        <p:spPr>
          <a:xfrm>
            <a:off x="173250" y="1576200"/>
            <a:ext cx="4395900" cy="28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Caecum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Work Sans"/>
              <a:buChar char="●"/>
            </a:pPr>
            <a:r>
              <a:rPr lang="en" sz="1600"/>
              <a:t>1.2m long, 30L capacity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Fermentation of Fiber: Structural CHO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Fermentation of excess Non-Structural CHO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VFA Production and Absorption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All B Vitamin and Vitamin K Synthesis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89" name="Google Shape;3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125" y="619425"/>
            <a:ext cx="3490125" cy="317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ference Event Presentation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